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1"/>
  </p:notesMasterIdLst>
  <p:sldIdLst>
    <p:sldId id="256" r:id="rId2"/>
    <p:sldId id="277" r:id="rId3"/>
    <p:sldId id="257" r:id="rId4"/>
    <p:sldId id="259" r:id="rId5"/>
    <p:sldId id="261" r:id="rId6"/>
    <p:sldId id="286" r:id="rId7"/>
    <p:sldId id="258" r:id="rId8"/>
    <p:sldId id="262" r:id="rId9"/>
    <p:sldId id="278" r:id="rId10"/>
    <p:sldId id="279" r:id="rId11"/>
    <p:sldId id="280" r:id="rId12"/>
    <p:sldId id="282" r:id="rId13"/>
    <p:sldId id="284" r:id="rId14"/>
    <p:sldId id="285" r:id="rId15"/>
    <p:sldId id="281" r:id="rId16"/>
    <p:sldId id="272" r:id="rId17"/>
    <p:sldId id="283"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680"/>
  </p:normalViewPr>
  <p:slideViewPr>
    <p:cSldViewPr snapToGrid="0">
      <p:cViewPr varScale="1">
        <p:scale>
          <a:sx n="103" d="100"/>
          <a:sy n="103" d="100"/>
        </p:scale>
        <p:origin x="896"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3688"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7A7473-F105-7846-89F2-582D9AD27E86}" type="datetimeFigureOut">
              <a:rPr lang="en-US" smtClean="0"/>
              <a:t>7/5/23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E1C91-BBB0-EA4B-97CA-401FCA4B7A7F}" type="slidenum">
              <a:rPr lang="en-US" smtClean="0"/>
              <a:t>‹#›</a:t>
            </a:fld>
            <a:endParaRPr lang="en-US" dirty="0"/>
          </a:p>
        </p:txBody>
      </p:sp>
    </p:spTree>
    <p:extLst>
      <p:ext uri="{BB962C8B-B14F-4D97-AF65-F5344CB8AC3E}">
        <p14:creationId xmlns:p14="http://schemas.microsoft.com/office/powerpoint/2010/main" val="2650375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E1C91-BBB0-EA4B-97CA-401FCA4B7A7F}" type="slidenum">
              <a:rPr lang="en-US" smtClean="0"/>
              <a:t>1</a:t>
            </a:fld>
            <a:endParaRPr lang="en-US" dirty="0"/>
          </a:p>
        </p:txBody>
      </p:sp>
    </p:spTree>
    <p:extLst>
      <p:ext uri="{BB962C8B-B14F-4D97-AF65-F5344CB8AC3E}">
        <p14:creationId xmlns:p14="http://schemas.microsoft.com/office/powerpoint/2010/main" val="2103015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AF12A-619E-99AD-8A4F-553AD1C07AA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1CAC9C6-85CD-13B7-AD0D-1BC54C52D1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5537A1E-E371-E228-21D0-B3B13EC0314E}"/>
              </a:ext>
            </a:extLst>
          </p:cNvPr>
          <p:cNvSpPr>
            <a:spLocks noGrp="1"/>
          </p:cNvSpPr>
          <p:nvPr>
            <p:ph type="dt" sz="half" idx="10"/>
          </p:nvPr>
        </p:nvSpPr>
        <p:spPr/>
        <p:txBody>
          <a:bodyPr/>
          <a:lstStyle/>
          <a:p>
            <a:fld id="{20582E33-BF55-9147-AB87-84DEFE4C0D12}" type="datetime1">
              <a:rPr lang="en-US" smtClean="0"/>
              <a:t>7/5/23</a:t>
            </a:fld>
            <a:endParaRPr lang="en-US" dirty="0"/>
          </a:p>
        </p:txBody>
      </p:sp>
      <p:sp>
        <p:nvSpPr>
          <p:cNvPr id="5" name="Footer Placeholder 4">
            <a:extLst>
              <a:ext uri="{FF2B5EF4-FFF2-40B4-BE49-F238E27FC236}">
                <a16:creationId xmlns:a16="http://schemas.microsoft.com/office/drawing/2014/main" id="{CB3787DF-52C6-4E4B-988B-C74A96FF5C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7402A5B-97AB-C311-ACBF-BC172DBCCB1C}"/>
              </a:ext>
            </a:extLst>
          </p:cNvPr>
          <p:cNvSpPr>
            <a:spLocks noGrp="1"/>
          </p:cNvSpPr>
          <p:nvPr>
            <p:ph type="sldNum" sz="quarter" idx="12"/>
          </p:nvPr>
        </p:nvSpPr>
        <p:spPr/>
        <p:txBody>
          <a:bodyPr/>
          <a:lstStyle/>
          <a:p>
            <a:fld id="{F13474A7-A420-284A-8C8B-D101C9EE89C0}" type="slidenum">
              <a:rPr lang="en-US" smtClean="0"/>
              <a:t>‹#›</a:t>
            </a:fld>
            <a:endParaRPr lang="en-US" dirty="0"/>
          </a:p>
        </p:txBody>
      </p:sp>
    </p:spTree>
    <p:extLst>
      <p:ext uri="{BB962C8B-B14F-4D97-AF65-F5344CB8AC3E}">
        <p14:creationId xmlns:p14="http://schemas.microsoft.com/office/powerpoint/2010/main" val="3845516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DDF6B-5C90-DB14-0833-68CFF2DA4D2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CD07563-9A18-6576-DD7C-58C3D9870BA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F085594-C8DF-19CC-1EC3-C28D684617EB}"/>
              </a:ext>
            </a:extLst>
          </p:cNvPr>
          <p:cNvSpPr>
            <a:spLocks noGrp="1"/>
          </p:cNvSpPr>
          <p:nvPr>
            <p:ph type="dt" sz="half" idx="10"/>
          </p:nvPr>
        </p:nvSpPr>
        <p:spPr/>
        <p:txBody>
          <a:bodyPr/>
          <a:lstStyle/>
          <a:p>
            <a:fld id="{4041DD94-BD92-1644-9620-177DE444A7EC}" type="datetime1">
              <a:rPr lang="en-US" smtClean="0"/>
              <a:t>7/5/23</a:t>
            </a:fld>
            <a:endParaRPr lang="en-US" dirty="0"/>
          </a:p>
        </p:txBody>
      </p:sp>
      <p:sp>
        <p:nvSpPr>
          <p:cNvPr id="5" name="Footer Placeholder 4">
            <a:extLst>
              <a:ext uri="{FF2B5EF4-FFF2-40B4-BE49-F238E27FC236}">
                <a16:creationId xmlns:a16="http://schemas.microsoft.com/office/drawing/2014/main" id="{A6553062-BCB3-7B01-F99D-147112B9612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C911F2B-1CDC-B84F-D600-ECBB3ED2F141}"/>
              </a:ext>
            </a:extLst>
          </p:cNvPr>
          <p:cNvSpPr>
            <a:spLocks noGrp="1"/>
          </p:cNvSpPr>
          <p:nvPr>
            <p:ph type="sldNum" sz="quarter" idx="12"/>
          </p:nvPr>
        </p:nvSpPr>
        <p:spPr/>
        <p:txBody>
          <a:bodyPr/>
          <a:lstStyle/>
          <a:p>
            <a:fld id="{F13474A7-A420-284A-8C8B-D101C9EE89C0}" type="slidenum">
              <a:rPr lang="en-US" smtClean="0"/>
              <a:t>‹#›</a:t>
            </a:fld>
            <a:endParaRPr lang="en-US" dirty="0"/>
          </a:p>
        </p:txBody>
      </p:sp>
    </p:spTree>
    <p:extLst>
      <p:ext uri="{BB962C8B-B14F-4D97-AF65-F5344CB8AC3E}">
        <p14:creationId xmlns:p14="http://schemas.microsoft.com/office/powerpoint/2010/main" val="2406164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9C8F6F-9C7C-0753-A9FC-7E17AA7B17F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14314B1-FA0E-340F-F6E1-019072E87BA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10F49BE-118A-B515-F86F-CE8CFB2CFBE1}"/>
              </a:ext>
            </a:extLst>
          </p:cNvPr>
          <p:cNvSpPr>
            <a:spLocks noGrp="1"/>
          </p:cNvSpPr>
          <p:nvPr>
            <p:ph type="dt" sz="half" idx="10"/>
          </p:nvPr>
        </p:nvSpPr>
        <p:spPr/>
        <p:txBody>
          <a:bodyPr/>
          <a:lstStyle/>
          <a:p>
            <a:fld id="{66C7831D-D8A8-C74E-93C7-D615EDDB5FB4}" type="datetime1">
              <a:rPr lang="en-US" smtClean="0"/>
              <a:t>7/5/23</a:t>
            </a:fld>
            <a:endParaRPr lang="en-US" dirty="0"/>
          </a:p>
        </p:txBody>
      </p:sp>
      <p:sp>
        <p:nvSpPr>
          <p:cNvPr id="5" name="Footer Placeholder 4">
            <a:extLst>
              <a:ext uri="{FF2B5EF4-FFF2-40B4-BE49-F238E27FC236}">
                <a16:creationId xmlns:a16="http://schemas.microsoft.com/office/drawing/2014/main" id="{3CCF3E3E-DC26-4E32-E547-3E08728BC7F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B8C0D4-87EB-8E9B-97F9-BCC675E3C369}"/>
              </a:ext>
            </a:extLst>
          </p:cNvPr>
          <p:cNvSpPr>
            <a:spLocks noGrp="1"/>
          </p:cNvSpPr>
          <p:nvPr>
            <p:ph type="sldNum" sz="quarter" idx="12"/>
          </p:nvPr>
        </p:nvSpPr>
        <p:spPr/>
        <p:txBody>
          <a:bodyPr/>
          <a:lstStyle/>
          <a:p>
            <a:fld id="{F13474A7-A420-284A-8C8B-D101C9EE89C0}" type="slidenum">
              <a:rPr lang="en-US" smtClean="0"/>
              <a:t>‹#›</a:t>
            </a:fld>
            <a:endParaRPr lang="en-US" dirty="0"/>
          </a:p>
        </p:txBody>
      </p:sp>
    </p:spTree>
    <p:extLst>
      <p:ext uri="{BB962C8B-B14F-4D97-AF65-F5344CB8AC3E}">
        <p14:creationId xmlns:p14="http://schemas.microsoft.com/office/powerpoint/2010/main" val="2901961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0AC19-27E4-A123-4D04-70C8405C96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76691B8-37C0-72D8-6DD6-F4228665829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A938B45-164E-039D-1354-D8D682D9CFF1}"/>
              </a:ext>
            </a:extLst>
          </p:cNvPr>
          <p:cNvSpPr>
            <a:spLocks noGrp="1"/>
          </p:cNvSpPr>
          <p:nvPr>
            <p:ph type="dt" sz="half" idx="10"/>
          </p:nvPr>
        </p:nvSpPr>
        <p:spPr/>
        <p:txBody>
          <a:bodyPr/>
          <a:lstStyle/>
          <a:p>
            <a:fld id="{F5AA795E-CC6E-1141-9768-FD73854D7887}" type="datetime1">
              <a:rPr lang="en-US" smtClean="0"/>
              <a:t>7/5/23</a:t>
            </a:fld>
            <a:endParaRPr lang="en-US" dirty="0"/>
          </a:p>
        </p:txBody>
      </p:sp>
      <p:sp>
        <p:nvSpPr>
          <p:cNvPr id="5" name="Footer Placeholder 4">
            <a:extLst>
              <a:ext uri="{FF2B5EF4-FFF2-40B4-BE49-F238E27FC236}">
                <a16:creationId xmlns:a16="http://schemas.microsoft.com/office/drawing/2014/main" id="{467947FA-8E51-8F8E-FC8F-2EBE88EA461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2533DB-F5B9-5DEC-6218-DACB4DB77616}"/>
              </a:ext>
            </a:extLst>
          </p:cNvPr>
          <p:cNvSpPr>
            <a:spLocks noGrp="1"/>
          </p:cNvSpPr>
          <p:nvPr>
            <p:ph type="sldNum" sz="quarter" idx="12"/>
          </p:nvPr>
        </p:nvSpPr>
        <p:spPr/>
        <p:txBody>
          <a:bodyPr/>
          <a:lstStyle/>
          <a:p>
            <a:fld id="{F13474A7-A420-284A-8C8B-D101C9EE89C0}" type="slidenum">
              <a:rPr lang="en-US" smtClean="0"/>
              <a:t>‹#›</a:t>
            </a:fld>
            <a:endParaRPr lang="en-US" dirty="0"/>
          </a:p>
        </p:txBody>
      </p:sp>
    </p:spTree>
    <p:extLst>
      <p:ext uri="{BB962C8B-B14F-4D97-AF65-F5344CB8AC3E}">
        <p14:creationId xmlns:p14="http://schemas.microsoft.com/office/powerpoint/2010/main" val="3776103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DD900-9639-F14B-E89C-C10A43F788E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A2F28B0-6D8E-8F69-00D6-640D9F013F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6914D74-59A2-63B5-0EAF-2D3EB6FAFB37}"/>
              </a:ext>
            </a:extLst>
          </p:cNvPr>
          <p:cNvSpPr>
            <a:spLocks noGrp="1"/>
          </p:cNvSpPr>
          <p:nvPr>
            <p:ph type="dt" sz="half" idx="10"/>
          </p:nvPr>
        </p:nvSpPr>
        <p:spPr/>
        <p:txBody>
          <a:bodyPr/>
          <a:lstStyle/>
          <a:p>
            <a:fld id="{96AFECC6-4A1A-BE4C-991E-ADDBF262E95B}" type="datetime1">
              <a:rPr lang="en-US" smtClean="0"/>
              <a:t>7/5/23</a:t>
            </a:fld>
            <a:endParaRPr lang="en-US" dirty="0"/>
          </a:p>
        </p:txBody>
      </p:sp>
      <p:sp>
        <p:nvSpPr>
          <p:cNvPr id="5" name="Footer Placeholder 4">
            <a:extLst>
              <a:ext uri="{FF2B5EF4-FFF2-40B4-BE49-F238E27FC236}">
                <a16:creationId xmlns:a16="http://schemas.microsoft.com/office/drawing/2014/main" id="{2A7B0602-9F34-9642-7449-D517670523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EC9636-5535-1354-7585-B5541F5AFB6D}"/>
              </a:ext>
            </a:extLst>
          </p:cNvPr>
          <p:cNvSpPr>
            <a:spLocks noGrp="1"/>
          </p:cNvSpPr>
          <p:nvPr>
            <p:ph type="sldNum" sz="quarter" idx="12"/>
          </p:nvPr>
        </p:nvSpPr>
        <p:spPr/>
        <p:txBody>
          <a:bodyPr/>
          <a:lstStyle/>
          <a:p>
            <a:fld id="{F13474A7-A420-284A-8C8B-D101C9EE89C0}" type="slidenum">
              <a:rPr lang="en-US" smtClean="0"/>
              <a:t>‹#›</a:t>
            </a:fld>
            <a:endParaRPr lang="en-US" dirty="0"/>
          </a:p>
        </p:txBody>
      </p:sp>
    </p:spTree>
    <p:extLst>
      <p:ext uri="{BB962C8B-B14F-4D97-AF65-F5344CB8AC3E}">
        <p14:creationId xmlns:p14="http://schemas.microsoft.com/office/powerpoint/2010/main" val="1932948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31710-F115-B300-0D6C-797D40AC38E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266CC51-B52F-A685-674F-741B3C5D1B4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AD5FE9E-6A47-3653-743A-057D1D8643A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A981EDB-B27E-DE15-7C98-FDD36C92FE3F}"/>
              </a:ext>
            </a:extLst>
          </p:cNvPr>
          <p:cNvSpPr>
            <a:spLocks noGrp="1"/>
          </p:cNvSpPr>
          <p:nvPr>
            <p:ph type="dt" sz="half" idx="10"/>
          </p:nvPr>
        </p:nvSpPr>
        <p:spPr/>
        <p:txBody>
          <a:bodyPr/>
          <a:lstStyle/>
          <a:p>
            <a:fld id="{0DAF861C-3FD7-5F4E-8307-94C3AE81C63C}" type="datetime1">
              <a:rPr lang="en-US" smtClean="0"/>
              <a:t>7/5/23</a:t>
            </a:fld>
            <a:endParaRPr lang="en-US" dirty="0"/>
          </a:p>
        </p:txBody>
      </p:sp>
      <p:sp>
        <p:nvSpPr>
          <p:cNvPr id="6" name="Footer Placeholder 5">
            <a:extLst>
              <a:ext uri="{FF2B5EF4-FFF2-40B4-BE49-F238E27FC236}">
                <a16:creationId xmlns:a16="http://schemas.microsoft.com/office/drawing/2014/main" id="{EF118AAB-B7B0-54B0-0FDB-A2DC36789C7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32CA121-211A-0A80-17A1-CD106009CEFC}"/>
              </a:ext>
            </a:extLst>
          </p:cNvPr>
          <p:cNvSpPr>
            <a:spLocks noGrp="1"/>
          </p:cNvSpPr>
          <p:nvPr>
            <p:ph type="sldNum" sz="quarter" idx="12"/>
          </p:nvPr>
        </p:nvSpPr>
        <p:spPr/>
        <p:txBody>
          <a:bodyPr/>
          <a:lstStyle/>
          <a:p>
            <a:fld id="{F13474A7-A420-284A-8C8B-D101C9EE89C0}" type="slidenum">
              <a:rPr lang="en-US" smtClean="0"/>
              <a:t>‹#›</a:t>
            </a:fld>
            <a:endParaRPr lang="en-US" dirty="0"/>
          </a:p>
        </p:txBody>
      </p:sp>
    </p:spTree>
    <p:extLst>
      <p:ext uri="{BB962C8B-B14F-4D97-AF65-F5344CB8AC3E}">
        <p14:creationId xmlns:p14="http://schemas.microsoft.com/office/powerpoint/2010/main" val="3774101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FC1AA-DE99-DA85-E2B6-DF670F88DFF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9B03194-4A79-2111-5B71-9032DEEE96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F29B4C8-F7FE-7A7A-76DF-1C65A4C6F59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570B615-2928-CD09-F00F-ECA280FB2E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3143013-C8AE-E6B6-6D8D-A2C5E5E59CF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C11F6FD-0DF7-7810-44D6-711FC37E86A2}"/>
              </a:ext>
            </a:extLst>
          </p:cNvPr>
          <p:cNvSpPr>
            <a:spLocks noGrp="1"/>
          </p:cNvSpPr>
          <p:nvPr>
            <p:ph type="dt" sz="half" idx="10"/>
          </p:nvPr>
        </p:nvSpPr>
        <p:spPr/>
        <p:txBody>
          <a:bodyPr/>
          <a:lstStyle/>
          <a:p>
            <a:fld id="{BB9CBE37-50C4-904B-979B-88477B85D964}" type="datetime1">
              <a:rPr lang="en-US" smtClean="0"/>
              <a:t>7/5/23</a:t>
            </a:fld>
            <a:endParaRPr lang="en-US" dirty="0"/>
          </a:p>
        </p:txBody>
      </p:sp>
      <p:sp>
        <p:nvSpPr>
          <p:cNvPr id="8" name="Footer Placeholder 7">
            <a:extLst>
              <a:ext uri="{FF2B5EF4-FFF2-40B4-BE49-F238E27FC236}">
                <a16:creationId xmlns:a16="http://schemas.microsoft.com/office/drawing/2014/main" id="{6FEF3531-5306-DAC0-4017-3AF02C7D256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064C13A-DB5E-3420-B37D-14E9FA338DE0}"/>
              </a:ext>
            </a:extLst>
          </p:cNvPr>
          <p:cNvSpPr>
            <a:spLocks noGrp="1"/>
          </p:cNvSpPr>
          <p:nvPr>
            <p:ph type="sldNum" sz="quarter" idx="12"/>
          </p:nvPr>
        </p:nvSpPr>
        <p:spPr/>
        <p:txBody>
          <a:bodyPr/>
          <a:lstStyle/>
          <a:p>
            <a:fld id="{F13474A7-A420-284A-8C8B-D101C9EE89C0}" type="slidenum">
              <a:rPr lang="en-US" smtClean="0"/>
              <a:t>‹#›</a:t>
            </a:fld>
            <a:endParaRPr lang="en-US" dirty="0"/>
          </a:p>
        </p:txBody>
      </p:sp>
    </p:spTree>
    <p:extLst>
      <p:ext uri="{BB962C8B-B14F-4D97-AF65-F5344CB8AC3E}">
        <p14:creationId xmlns:p14="http://schemas.microsoft.com/office/powerpoint/2010/main" val="583995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A939E-1EAE-3E0A-38AF-C3C2EFABE92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FE12196-8E0B-9109-DB30-63F9365683A8}"/>
              </a:ext>
            </a:extLst>
          </p:cNvPr>
          <p:cNvSpPr>
            <a:spLocks noGrp="1"/>
          </p:cNvSpPr>
          <p:nvPr>
            <p:ph type="dt" sz="half" idx="10"/>
          </p:nvPr>
        </p:nvSpPr>
        <p:spPr/>
        <p:txBody>
          <a:bodyPr/>
          <a:lstStyle/>
          <a:p>
            <a:fld id="{E808C69F-A766-FC41-8E18-35A8F30DDC9D}" type="datetime1">
              <a:rPr lang="en-US" smtClean="0"/>
              <a:t>7/5/23</a:t>
            </a:fld>
            <a:endParaRPr lang="en-US" dirty="0"/>
          </a:p>
        </p:txBody>
      </p:sp>
      <p:sp>
        <p:nvSpPr>
          <p:cNvPr id="4" name="Footer Placeholder 3">
            <a:extLst>
              <a:ext uri="{FF2B5EF4-FFF2-40B4-BE49-F238E27FC236}">
                <a16:creationId xmlns:a16="http://schemas.microsoft.com/office/drawing/2014/main" id="{D2A78E13-57D3-A1E3-862E-C7E4365984A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33BCAC8-3960-8074-44F0-FFE40C16FD44}"/>
              </a:ext>
            </a:extLst>
          </p:cNvPr>
          <p:cNvSpPr>
            <a:spLocks noGrp="1"/>
          </p:cNvSpPr>
          <p:nvPr>
            <p:ph type="sldNum" sz="quarter" idx="12"/>
          </p:nvPr>
        </p:nvSpPr>
        <p:spPr/>
        <p:txBody>
          <a:bodyPr/>
          <a:lstStyle/>
          <a:p>
            <a:fld id="{F13474A7-A420-284A-8C8B-D101C9EE89C0}" type="slidenum">
              <a:rPr lang="en-US" smtClean="0"/>
              <a:t>‹#›</a:t>
            </a:fld>
            <a:endParaRPr lang="en-US" dirty="0"/>
          </a:p>
        </p:txBody>
      </p:sp>
    </p:spTree>
    <p:extLst>
      <p:ext uri="{BB962C8B-B14F-4D97-AF65-F5344CB8AC3E}">
        <p14:creationId xmlns:p14="http://schemas.microsoft.com/office/powerpoint/2010/main" val="2318730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4A8D68-53D1-6DDC-817F-6CAFFECA7DAB}"/>
              </a:ext>
            </a:extLst>
          </p:cNvPr>
          <p:cNvSpPr>
            <a:spLocks noGrp="1"/>
          </p:cNvSpPr>
          <p:nvPr>
            <p:ph type="dt" sz="half" idx="10"/>
          </p:nvPr>
        </p:nvSpPr>
        <p:spPr/>
        <p:txBody>
          <a:bodyPr/>
          <a:lstStyle/>
          <a:p>
            <a:fld id="{C9740545-7DD7-724A-A32D-0ABF03488F32}" type="datetime1">
              <a:rPr lang="en-US" smtClean="0"/>
              <a:t>7/5/23</a:t>
            </a:fld>
            <a:endParaRPr lang="en-US" dirty="0"/>
          </a:p>
        </p:txBody>
      </p:sp>
      <p:sp>
        <p:nvSpPr>
          <p:cNvPr id="3" name="Footer Placeholder 2">
            <a:extLst>
              <a:ext uri="{FF2B5EF4-FFF2-40B4-BE49-F238E27FC236}">
                <a16:creationId xmlns:a16="http://schemas.microsoft.com/office/drawing/2014/main" id="{C3CC656F-C7F8-65DC-E527-C9A21151A1E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A46F8B-F443-611F-B499-F1BD7865A099}"/>
              </a:ext>
            </a:extLst>
          </p:cNvPr>
          <p:cNvSpPr>
            <a:spLocks noGrp="1"/>
          </p:cNvSpPr>
          <p:nvPr>
            <p:ph type="sldNum" sz="quarter" idx="12"/>
          </p:nvPr>
        </p:nvSpPr>
        <p:spPr/>
        <p:txBody>
          <a:bodyPr/>
          <a:lstStyle/>
          <a:p>
            <a:fld id="{F13474A7-A420-284A-8C8B-D101C9EE89C0}" type="slidenum">
              <a:rPr lang="en-US" smtClean="0"/>
              <a:t>‹#›</a:t>
            </a:fld>
            <a:endParaRPr lang="en-US" dirty="0"/>
          </a:p>
        </p:txBody>
      </p:sp>
    </p:spTree>
    <p:extLst>
      <p:ext uri="{BB962C8B-B14F-4D97-AF65-F5344CB8AC3E}">
        <p14:creationId xmlns:p14="http://schemas.microsoft.com/office/powerpoint/2010/main" val="2901009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5FD34-C844-D4CF-9087-08558E21A45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9D49F72-5E0B-D12A-7F53-D633AE7397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C541194-1824-6133-ADDF-86552FA6CE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BDE56B9-4681-21E9-EE7E-77FAC3757E4C}"/>
              </a:ext>
            </a:extLst>
          </p:cNvPr>
          <p:cNvSpPr>
            <a:spLocks noGrp="1"/>
          </p:cNvSpPr>
          <p:nvPr>
            <p:ph type="dt" sz="half" idx="10"/>
          </p:nvPr>
        </p:nvSpPr>
        <p:spPr/>
        <p:txBody>
          <a:bodyPr/>
          <a:lstStyle/>
          <a:p>
            <a:fld id="{D5B311A8-2B9D-694D-A404-A5F9A19A07CF}" type="datetime1">
              <a:rPr lang="en-US" smtClean="0"/>
              <a:t>7/5/23</a:t>
            </a:fld>
            <a:endParaRPr lang="en-US" dirty="0"/>
          </a:p>
        </p:txBody>
      </p:sp>
      <p:sp>
        <p:nvSpPr>
          <p:cNvPr id="6" name="Footer Placeholder 5">
            <a:extLst>
              <a:ext uri="{FF2B5EF4-FFF2-40B4-BE49-F238E27FC236}">
                <a16:creationId xmlns:a16="http://schemas.microsoft.com/office/drawing/2014/main" id="{98CC42D4-3DFC-894C-15D8-05815DEB062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2A9FF65-6B5E-8CD3-31E5-0A739AB57CCB}"/>
              </a:ext>
            </a:extLst>
          </p:cNvPr>
          <p:cNvSpPr>
            <a:spLocks noGrp="1"/>
          </p:cNvSpPr>
          <p:nvPr>
            <p:ph type="sldNum" sz="quarter" idx="12"/>
          </p:nvPr>
        </p:nvSpPr>
        <p:spPr/>
        <p:txBody>
          <a:bodyPr/>
          <a:lstStyle/>
          <a:p>
            <a:fld id="{F13474A7-A420-284A-8C8B-D101C9EE89C0}" type="slidenum">
              <a:rPr lang="en-US" smtClean="0"/>
              <a:t>‹#›</a:t>
            </a:fld>
            <a:endParaRPr lang="en-US" dirty="0"/>
          </a:p>
        </p:txBody>
      </p:sp>
    </p:spTree>
    <p:extLst>
      <p:ext uri="{BB962C8B-B14F-4D97-AF65-F5344CB8AC3E}">
        <p14:creationId xmlns:p14="http://schemas.microsoft.com/office/powerpoint/2010/main" val="229173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EAA74-DE7F-4FEB-99BF-BEDFEDFF0C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540CA9C-5EA8-5AB2-CD5C-8C65856F52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DB6C7843-7D0A-AE8A-7095-93BD7EE92D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BC8782F-4777-0377-80D0-A62FBB120614}"/>
              </a:ext>
            </a:extLst>
          </p:cNvPr>
          <p:cNvSpPr>
            <a:spLocks noGrp="1"/>
          </p:cNvSpPr>
          <p:nvPr>
            <p:ph type="dt" sz="half" idx="10"/>
          </p:nvPr>
        </p:nvSpPr>
        <p:spPr/>
        <p:txBody>
          <a:bodyPr/>
          <a:lstStyle/>
          <a:p>
            <a:fld id="{A85F653F-77F5-4D4B-A81B-804437874CB6}" type="datetime1">
              <a:rPr lang="en-US" smtClean="0"/>
              <a:t>7/5/23</a:t>
            </a:fld>
            <a:endParaRPr lang="en-US" dirty="0"/>
          </a:p>
        </p:txBody>
      </p:sp>
      <p:sp>
        <p:nvSpPr>
          <p:cNvPr id="6" name="Footer Placeholder 5">
            <a:extLst>
              <a:ext uri="{FF2B5EF4-FFF2-40B4-BE49-F238E27FC236}">
                <a16:creationId xmlns:a16="http://schemas.microsoft.com/office/drawing/2014/main" id="{6274AF3A-CE7D-7B0E-0389-6AC7C04B34F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8F0D430-C790-7BB7-48AA-A99C696FA68E}"/>
              </a:ext>
            </a:extLst>
          </p:cNvPr>
          <p:cNvSpPr>
            <a:spLocks noGrp="1"/>
          </p:cNvSpPr>
          <p:nvPr>
            <p:ph type="sldNum" sz="quarter" idx="12"/>
          </p:nvPr>
        </p:nvSpPr>
        <p:spPr/>
        <p:txBody>
          <a:bodyPr/>
          <a:lstStyle/>
          <a:p>
            <a:fld id="{F13474A7-A420-284A-8C8B-D101C9EE89C0}" type="slidenum">
              <a:rPr lang="en-US" smtClean="0"/>
              <a:t>‹#›</a:t>
            </a:fld>
            <a:endParaRPr lang="en-US" dirty="0"/>
          </a:p>
        </p:txBody>
      </p:sp>
    </p:spTree>
    <p:extLst>
      <p:ext uri="{BB962C8B-B14F-4D97-AF65-F5344CB8AC3E}">
        <p14:creationId xmlns:p14="http://schemas.microsoft.com/office/powerpoint/2010/main" val="1798470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0ED7B4-AADF-1AF9-C7A3-B9946ABE34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A6C2514-55E2-0DBE-7FB5-02C165307F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5942007-82A1-70E6-4F4F-83F6140044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3E08D9-CBFD-7143-AF46-EBF0C4499F2B}" type="datetime1">
              <a:rPr lang="en-US" smtClean="0"/>
              <a:t>7/5/23</a:t>
            </a:fld>
            <a:endParaRPr lang="en-US" dirty="0"/>
          </a:p>
        </p:txBody>
      </p:sp>
      <p:sp>
        <p:nvSpPr>
          <p:cNvPr id="5" name="Footer Placeholder 4">
            <a:extLst>
              <a:ext uri="{FF2B5EF4-FFF2-40B4-BE49-F238E27FC236}">
                <a16:creationId xmlns:a16="http://schemas.microsoft.com/office/drawing/2014/main" id="{05039894-AB53-F29D-3CDD-E9C5D05413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7B4C077-6765-FADE-35DE-CE8723E9D4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3474A7-A420-284A-8C8B-D101C9EE89C0}" type="slidenum">
              <a:rPr lang="en-US" smtClean="0"/>
              <a:t>‹#›</a:t>
            </a:fld>
            <a:endParaRPr lang="en-US" dirty="0"/>
          </a:p>
        </p:txBody>
      </p:sp>
    </p:spTree>
    <p:extLst>
      <p:ext uri="{BB962C8B-B14F-4D97-AF65-F5344CB8AC3E}">
        <p14:creationId xmlns:p14="http://schemas.microsoft.com/office/powerpoint/2010/main" val="40767937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neo4j.com/blog/accelerating-towards-natural-language-search-graphs/" TargetMode="External"/><Relationship Id="rId3" Type="http://schemas.openxmlformats.org/officeDocument/2006/relationships/hyperlink" Target="https://www.avolutionsoftware.com/abacus/the-graph-database-advantage-for-enterprise-architects/" TargetMode="External"/><Relationship Id="rId7" Type="http://schemas.openxmlformats.org/officeDocument/2006/relationships/hyperlink" Target="https://towardsdatascience.com/natural-language-to-sql-from-scratch-with-tensorflow-adf0d41df0ca" TargetMode="External"/><Relationship Id="rId2" Type="http://schemas.openxmlformats.org/officeDocument/2006/relationships/hyperlink" Target="https://alphabytesolutions.com/natural-language-processing-nlp-for-business-use-cases/" TargetMode="External"/><Relationship Id="rId1" Type="http://schemas.openxmlformats.org/officeDocument/2006/relationships/slideLayout" Target="../slideLayouts/slideLayout2.xml"/><Relationship Id="rId6" Type="http://schemas.openxmlformats.org/officeDocument/2006/relationships/hyperlink" Target="https://www.researchgate.net/publication/362858884_NLDS-QL_From_natural_language_data_science_questions_to_queries_on_graphs_analysing_patients_conditions_treatments" TargetMode="External"/><Relationship Id="rId5" Type="http://schemas.openxmlformats.org/officeDocument/2006/relationships/hyperlink" Target="https://neo4j.com/developer/cypher/" TargetMode="External"/><Relationship Id="rId4" Type="http://schemas.openxmlformats.org/officeDocument/2006/relationships/hyperlink" Target="https://dspace.mit.edu/bitstream/handle/1721.1/119708/1078222310-MIT.pdf?sequence=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CD4CB-AA51-54E4-E2B9-123E446FEDDD}"/>
              </a:ext>
            </a:extLst>
          </p:cNvPr>
          <p:cNvSpPr>
            <a:spLocks noGrp="1"/>
          </p:cNvSpPr>
          <p:nvPr>
            <p:ph type="ctrTitle"/>
          </p:nvPr>
        </p:nvSpPr>
        <p:spPr>
          <a:xfrm>
            <a:off x="1440873" y="772319"/>
            <a:ext cx="9144000" cy="1655762"/>
          </a:xfrm>
        </p:spPr>
        <p:txBody>
          <a:bodyPr>
            <a:normAutofit fontScale="90000"/>
          </a:bodyPr>
          <a:lstStyle/>
          <a:p>
            <a:r>
              <a:rPr lang="en-US" dirty="0">
                <a:solidFill>
                  <a:srgbClr val="002060"/>
                </a:solidFill>
              </a:rPr>
              <a:t>Querying Graph Databases using Natural Text</a:t>
            </a:r>
          </a:p>
        </p:txBody>
      </p:sp>
      <p:sp>
        <p:nvSpPr>
          <p:cNvPr id="3" name="Subtitle 2">
            <a:extLst>
              <a:ext uri="{FF2B5EF4-FFF2-40B4-BE49-F238E27FC236}">
                <a16:creationId xmlns:a16="http://schemas.microsoft.com/office/drawing/2014/main" id="{A73CAF6E-276D-5DA1-72C4-7C7B99907874}"/>
              </a:ext>
            </a:extLst>
          </p:cNvPr>
          <p:cNvSpPr>
            <a:spLocks noGrp="1"/>
          </p:cNvSpPr>
          <p:nvPr>
            <p:ph type="subTitle" idx="1"/>
          </p:nvPr>
        </p:nvSpPr>
        <p:spPr/>
        <p:txBody>
          <a:bodyPr/>
          <a:lstStyle/>
          <a:p>
            <a:pPr algn="r">
              <a:lnSpc>
                <a:spcPct val="100000"/>
              </a:lnSpc>
              <a:spcBef>
                <a:spcPts val="0"/>
              </a:spcBef>
            </a:pPr>
            <a:r>
              <a:rPr lang="en-US" dirty="0"/>
              <a:t>Presented by:</a:t>
            </a:r>
          </a:p>
          <a:p>
            <a:pPr algn="r">
              <a:lnSpc>
                <a:spcPct val="100000"/>
              </a:lnSpc>
              <a:spcBef>
                <a:spcPts val="0"/>
              </a:spcBef>
            </a:pPr>
            <a:r>
              <a:rPr lang="en-US" b="1" dirty="0"/>
              <a:t>Nikhil Panda</a:t>
            </a:r>
          </a:p>
          <a:p>
            <a:pPr algn="r">
              <a:lnSpc>
                <a:spcPct val="100000"/>
              </a:lnSpc>
              <a:spcBef>
                <a:spcPts val="0"/>
              </a:spcBef>
            </a:pPr>
            <a:r>
              <a:rPr lang="en-US" dirty="0"/>
              <a:t>07/05/2023</a:t>
            </a:r>
          </a:p>
          <a:p>
            <a:endParaRPr lang="en-US" dirty="0"/>
          </a:p>
        </p:txBody>
      </p:sp>
    </p:spTree>
    <p:extLst>
      <p:ext uri="{BB962C8B-B14F-4D97-AF65-F5344CB8AC3E}">
        <p14:creationId xmlns:p14="http://schemas.microsoft.com/office/powerpoint/2010/main" val="106991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F0F28-AEFA-0BAD-A463-D253F77FDEED}"/>
              </a:ext>
            </a:extLst>
          </p:cNvPr>
          <p:cNvSpPr>
            <a:spLocks noGrp="1"/>
          </p:cNvSpPr>
          <p:nvPr>
            <p:ph type="title"/>
          </p:nvPr>
        </p:nvSpPr>
        <p:spPr>
          <a:xfrm>
            <a:off x="235767" y="22564"/>
            <a:ext cx="10515600" cy="1325563"/>
          </a:xfrm>
        </p:spPr>
        <p:txBody>
          <a:bodyPr/>
          <a:lstStyle/>
          <a:p>
            <a:r>
              <a:rPr lang="en-US" dirty="0">
                <a:solidFill>
                  <a:schemeClr val="accent2"/>
                </a:solidFill>
              </a:rPr>
              <a:t>NLP Model Training (Cont…)</a:t>
            </a:r>
          </a:p>
        </p:txBody>
      </p:sp>
      <p:sp>
        <p:nvSpPr>
          <p:cNvPr id="3" name="Content Placeholder 2">
            <a:extLst>
              <a:ext uri="{FF2B5EF4-FFF2-40B4-BE49-F238E27FC236}">
                <a16:creationId xmlns:a16="http://schemas.microsoft.com/office/drawing/2014/main" id="{6AE797D6-A597-BA74-EDAC-7E62842EA045}"/>
              </a:ext>
            </a:extLst>
          </p:cNvPr>
          <p:cNvSpPr>
            <a:spLocks noGrp="1"/>
          </p:cNvSpPr>
          <p:nvPr>
            <p:ph idx="1"/>
          </p:nvPr>
        </p:nvSpPr>
        <p:spPr>
          <a:xfrm>
            <a:off x="235767" y="1691170"/>
            <a:ext cx="5800107" cy="4351338"/>
          </a:xfrm>
        </p:spPr>
        <p:txBody>
          <a:bodyPr>
            <a:normAutofit fontScale="92500" lnSpcReduction="20000"/>
          </a:bodyPr>
          <a:lstStyle/>
          <a:p>
            <a:r>
              <a:rPr lang="en-US" sz="2400" dirty="0"/>
              <a:t>Trained the model with few more names for the existing entities WORK_OF_ART and PERSON.</a:t>
            </a:r>
          </a:p>
          <a:p>
            <a:pPr lvl="1"/>
            <a:r>
              <a:rPr lang="en-US" dirty="0"/>
              <a:t>All the movie names have been extracted and trained the base model to identify the entity as ‘WORK_OF_ART’.</a:t>
            </a:r>
          </a:p>
          <a:p>
            <a:pPr lvl="1"/>
            <a:r>
              <a:rPr lang="en-US" dirty="0"/>
              <a:t>All the actor names have been trained as entity ‘PERSON’.</a:t>
            </a:r>
          </a:p>
          <a:p>
            <a:r>
              <a:rPr lang="en-US" sz="2400" dirty="0"/>
              <a:t>Special keywords and labels has been marked as new entity to ease the process of understanding the natural text and query generation.</a:t>
            </a:r>
          </a:p>
          <a:p>
            <a:r>
              <a:rPr lang="en-US" sz="2400" dirty="0"/>
              <a:t>Utilizing the Parts of Speech and Dependency between tokens to identify the context for creating new entities for recognizing the node names and relationship names.</a:t>
            </a:r>
          </a:p>
        </p:txBody>
      </p:sp>
      <p:pic>
        <p:nvPicPr>
          <p:cNvPr id="4" name="Picture 3">
            <a:extLst>
              <a:ext uri="{FF2B5EF4-FFF2-40B4-BE49-F238E27FC236}">
                <a16:creationId xmlns:a16="http://schemas.microsoft.com/office/drawing/2014/main" id="{A87103F4-5313-9614-FA24-BB8D7553501F}"/>
              </a:ext>
            </a:extLst>
          </p:cNvPr>
          <p:cNvPicPr>
            <a:picLocks noChangeAspect="1"/>
          </p:cNvPicPr>
          <p:nvPr/>
        </p:nvPicPr>
        <p:blipFill>
          <a:blip r:embed="rId2"/>
          <a:stretch>
            <a:fillRect/>
          </a:stretch>
        </p:blipFill>
        <p:spPr>
          <a:xfrm>
            <a:off x="5695207" y="1276597"/>
            <a:ext cx="6496793" cy="4896057"/>
          </a:xfrm>
          <a:prstGeom prst="rect">
            <a:avLst/>
          </a:prstGeom>
        </p:spPr>
      </p:pic>
      <p:sp>
        <p:nvSpPr>
          <p:cNvPr id="5" name="Slide Number Placeholder 4">
            <a:extLst>
              <a:ext uri="{FF2B5EF4-FFF2-40B4-BE49-F238E27FC236}">
                <a16:creationId xmlns:a16="http://schemas.microsoft.com/office/drawing/2014/main" id="{5A8A5FF5-9B14-23D4-AA19-2694F9C405C0}"/>
              </a:ext>
            </a:extLst>
          </p:cNvPr>
          <p:cNvSpPr>
            <a:spLocks noGrp="1"/>
          </p:cNvSpPr>
          <p:nvPr>
            <p:ph type="sldNum" sz="quarter" idx="12"/>
          </p:nvPr>
        </p:nvSpPr>
        <p:spPr/>
        <p:txBody>
          <a:bodyPr/>
          <a:lstStyle/>
          <a:p>
            <a:fld id="{F13474A7-A420-284A-8C8B-D101C9EE89C0}" type="slidenum">
              <a:rPr lang="en-US" smtClean="0"/>
              <a:t>10</a:t>
            </a:fld>
            <a:endParaRPr lang="en-US" dirty="0"/>
          </a:p>
        </p:txBody>
      </p:sp>
    </p:spTree>
    <p:extLst>
      <p:ext uri="{BB962C8B-B14F-4D97-AF65-F5344CB8AC3E}">
        <p14:creationId xmlns:p14="http://schemas.microsoft.com/office/powerpoint/2010/main" val="2050358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E015-D84C-62DA-290F-9B0B293C2FD2}"/>
              </a:ext>
            </a:extLst>
          </p:cNvPr>
          <p:cNvSpPr>
            <a:spLocks noGrp="1"/>
          </p:cNvSpPr>
          <p:nvPr>
            <p:ph type="title"/>
          </p:nvPr>
        </p:nvSpPr>
        <p:spPr>
          <a:xfrm>
            <a:off x="285008" y="61786"/>
            <a:ext cx="10515600" cy="956206"/>
          </a:xfrm>
        </p:spPr>
        <p:txBody>
          <a:bodyPr/>
          <a:lstStyle/>
          <a:p>
            <a:r>
              <a:rPr lang="en-US" dirty="0">
                <a:solidFill>
                  <a:schemeClr val="accent2"/>
                </a:solidFill>
              </a:rPr>
              <a:t>Processing from Trained NLP Model:</a:t>
            </a:r>
          </a:p>
        </p:txBody>
      </p:sp>
      <p:sp>
        <p:nvSpPr>
          <p:cNvPr id="3" name="Content Placeholder 2">
            <a:extLst>
              <a:ext uri="{FF2B5EF4-FFF2-40B4-BE49-F238E27FC236}">
                <a16:creationId xmlns:a16="http://schemas.microsoft.com/office/drawing/2014/main" id="{8528F4E5-99A7-2FA2-3CCF-A54757B094C5}"/>
              </a:ext>
            </a:extLst>
          </p:cNvPr>
          <p:cNvSpPr>
            <a:spLocks noGrp="1"/>
          </p:cNvSpPr>
          <p:nvPr>
            <p:ph idx="1"/>
          </p:nvPr>
        </p:nvSpPr>
        <p:spPr>
          <a:xfrm>
            <a:off x="285008" y="956207"/>
            <a:ext cx="11608130" cy="4782441"/>
          </a:xfrm>
        </p:spPr>
        <p:txBody>
          <a:bodyPr>
            <a:normAutofit fontScale="85000" lnSpcReduction="20000"/>
          </a:bodyPr>
          <a:lstStyle/>
          <a:p>
            <a:pPr marL="0" indent="0">
              <a:buNone/>
            </a:pPr>
            <a:endParaRPr lang="en-US" dirty="0"/>
          </a:p>
          <a:p>
            <a:r>
              <a:rPr lang="en-US" sz="3100" dirty="0"/>
              <a:t>This process transforms the parsed input into a format that the graph database can understand, such as Cypher queries</a:t>
            </a:r>
          </a:p>
          <a:p>
            <a:r>
              <a:rPr lang="en-US" sz="3100" dirty="0"/>
              <a:t>Once NLP model is ready, we can consume that model to identify the entities, nodes and relationships the user is interested and then we can process them as template attributes for query templates.</a:t>
            </a:r>
          </a:p>
          <a:p>
            <a:r>
              <a:rPr lang="en-US" sz="3100" dirty="0"/>
              <a:t>The structured query is generated from the natural language input using a query generation process.</a:t>
            </a:r>
          </a:p>
          <a:p>
            <a:r>
              <a:rPr lang="en-US" sz="3100" dirty="0"/>
              <a:t>Based on our use case requirements, we can </a:t>
            </a:r>
          </a:p>
          <a:p>
            <a:pPr lvl="1"/>
            <a:r>
              <a:rPr lang="en-US" sz="2800" dirty="0"/>
              <a:t>Create our own rules to convert parsed natural language into Cypher queries.</a:t>
            </a:r>
          </a:p>
          <a:p>
            <a:pPr lvl="1"/>
            <a:r>
              <a:rPr lang="en-US" sz="2800" dirty="0"/>
              <a:t>Customize the attributes and values to narrow the scope of the results or else we can search the keywords on all the attributes.</a:t>
            </a:r>
          </a:p>
          <a:p>
            <a:pPr lvl="1"/>
            <a:r>
              <a:rPr lang="en-US" sz="2800" dirty="0"/>
              <a:t>Example: "Which are John’s Movies?" to "MATCH (p:Person)-[:ACTED_IN]-&gt;(m:Movie) RETURN m"</a:t>
            </a:r>
          </a:p>
        </p:txBody>
      </p:sp>
      <p:sp>
        <p:nvSpPr>
          <p:cNvPr id="5" name="Slide Number Placeholder 4">
            <a:extLst>
              <a:ext uri="{FF2B5EF4-FFF2-40B4-BE49-F238E27FC236}">
                <a16:creationId xmlns:a16="http://schemas.microsoft.com/office/drawing/2014/main" id="{6F1D9F06-EB1B-9CDD-32F0-C5EE12FF6242}"/>
              </a:ext>
            </a:extLst>
          </p:cNvPr>
          <p:cNvSpPr>
            <a:spLocks noGrp="1"/>
          </p:cNvSpPr>
          <p:nvPr>
            <p:ph type="sldNum" sz="quarter" idx="12"/>
          </p:nvPr>
        </p:nvSpPr>
        <p:spPr/>
        <p:txBody>
          <a:bodyPr/>
          <a:lstStyle/>
          <a:p>
            <a:fld id="{F13474A7-A420-284A-8C8B-D101C9EE89C0}" type="slidenum">
              <a:rPr lang="en-US" smtClean="0"/>
              <a:t>11</a:t>
            </a:fld>
            <a:endParaRPr lang="en-US" dirty="0"/>
          </a:p>
        </p:txBody>
      </p:sp>
    </p:spTree>
    <p:extLst>
      <p:ext uri="{BB962C8B-B14F-4D97-AF65-F5344CB8AC3E}">
        <p14:creationId xmlns:p14="http://schemas.microsoft.com/office/powerpoint/2010/main" val="4280032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F1E8-382C-41CD-38EB-FFCDD06778A5}"/>
              </a:ext>
            </a:extLst>
          </p:cNvPr>
          <p:cNvSpPr>
            <a:spLocks noGrp="1"/>
          </p:cNvSpPr>
          <p:nvPr>
            <p:ph type="title"/>
          </p:nvPr>
        </p:nvSpPr>
        <p:spPr>
          <a:xfrm>
            <a:off x="257433" y="0"/>
            <a:ext cx="10515600" cy="1325563"/>
          </a:xfrm>
        </p:spPr>
        <p:txBody>
          <a:bodyPr/>
          <a:lstStyle/>
          <a:p>
            <a:r>
              <a:rPr lang="en-US" dirty="0">
                <a:solidFill>
                  <a:schemeClr val="accent2"/>
                </a:solidFill>
              </a:rPr>
              <a:t>Web Application</a:t>
            </a:r>
          </a:p>
        </p:txBody>
      </p:sp>
      <p:sp>
        <p:nvSpPr>
          <p:cNvPr id="3" name="Content Placeholder 2">
            <a:extLst>
              <a:ext uri="{FF2B5EF4-FFF2-40B4-BE49-F238E27FC236}">
                <a16:creationId xmlns:a16="http://schemas.microsoft.com/office/drawing/2014/main" id="{D97E81FF-3475-0308-40E9-5D3609AA04CF}"/>
              </a:ext>
            </a:extLst>
          </p:cNvPr>
          <p:cNvSpPr>
            <a:spLocks noGrp="1"/>
          </p:cNvSpPr>
          <p:nvPr>
            <p:ph idx="1"/>
          </p:nvPr>
        </p:nvSpPr>
        <p:spPr>
          <a:xfrm>
            <a:off x="257433" y="1413795"/>
            <a:ext cx="10515600" cy="4351338"/>
          </a:xfrm>
        </p:spPr>
        <p:txBody>
          <a:bodyPr>
            <a:normAutofit fontScale="85000" lnSpcReduction="20000"/>
          </a:bodyPr>
          <a:lstStyle/>
          <a:p>
            <a:pPr marL="0" indent="0">
              <a:buNone/>
            </a:pPr>
            <a:r>
              <a:rPr lang="en-US" dirty="0"/>
              <a:t>By combining a front-end application with Vis.js for graph visualization, you can enhance the user experience, simplify query input, and present the results from Neo4j in an intuitive and interactive manner. This combination empowers users to explore and understand the data more effectively, leading to better insights and decision-making.</a:t>
            </a:r>
          </a:p>
          <a:p>
            <a:endParaRPr lang="en-US" dirty="0"/>
          </a:p>
          <a:p>
            <a:r>
              <a:rPr lang="en-US" dirty="0"/>
              <a:t>A lightweight web application using just Vis.js library provides the user with web pages with less page load time, and rich user experience.</a:t>
            </a:r>
          </a:p>
          <a:p>
            <a:r>
              <a:rPr lang="en-US" dirty="0"/>
              <a:t>On the contrast of many database accessing tools, this kind of web application will be easy to be deployed in or accessed from end users computing machines with less computing power.</a:t>
            </a:r>
          </a:p>
          <a:p>
            <a:r>
              <a:rPr lang="en-US" dirty="0"/>
              <a:t>The results can also be presented using various other methods, such as structured data output as API response for more simplified usage as feed to other processes.</a:t>
            </a:r>
          </a:p>
          <a:p>
            <a:endParaRPr lang="en-US" dirty="0"/>
          </a:p>
        </p:txBody>
      </p:sp>
      <p:sp>
        <p:nvSpPr>
          <p:cNvPr id="4" name="TextBox 3">
            <a:extLst>
              <a:ext uri="{FF2B5EF4-FFF2-40B4-BE49-F238E27FC236}">
                <a16:creationId xmlns:a16="http://schemas.microsoft.com/office/drawing/2014/main" id="{304B4E41-CC95-0F97-0213-5F118761A455}"/>
              </a:ext>
            </a:extLst>
          </p:cNvPr>
          <p:cNvSpPr txBox="1"/>
          <p:nvPr/>
        </p:nvSpPr>
        <p:spPr>
          <a:xfrm>
            <a:off x="1116280" y="6268118"/>
            <a:ext cx="10515600" cy="646331"/>
          </a:xfrm>
          <a:prstGeom prst="rect">
            <a:avLst/>
          </a:prstGeom>
          <a:noFill/>
        </p:spPr>
        <p:txBody>
          <a:bodyPr wrap="square" rtlCol="0">
            <a:spAutoFit/>
          </a:bodyPr>
          <a:lstStyle/>
          <a:p>
            <a:r>
              <a:rPr lang="en-US" b="0" i="0" dirty="0">
                <a:solidFill>
                  <a:srgbClr val="374151"/>
                </a:solidFill>
                <a:effectLst/>
                <a:latin typeface="Söhne"/>
              </a:rPr>
              <a:t>Vis.js is a JavaScript library commonly used to create interactive graph visualizations.</a:t>
            </a:r>
          </a:p>
          <a:p>
            <a:endParaRPr lang="en-US" dirty="0"/>
          </a:p>
        </p:txBody>
      </p:sp>
      <p:sp>
        <p:nvSpPr>
          <p:cNvPr id="5" name="Slide Number Placeholder 4">
            <a:extLst>
              <a:ext uri="{FF2B5EF4-FFF2-40B4-BE49-F238E27FC236}">
                <a16:creationId xmlns:a16="http://schemas.microsoft.com/office/drawing/2014/main" id="{532AECC1-6872-EF7D-D0C2-2C23CF9AF13C}"/>
              </a:ext>
            </a:extLst>
          </p:cNvPr>
          <p:cNvSpPr>
            <a:spLocks noGrp="1"/>
          </p:cNvSpPr>
          <p:nvPr>
            <p:ph type="sldNum" sz="quarter" idx="12"/>
          </p:nvPr>
        </p:nvSpPr>
        <p:spPr/>
        <p:txBody>
          <a:bodyPr/>
          <a:lstStyle/>
          <a:p>
            <a:fld id="{F13474A7-A420-284A-8C8B-D101C9EE89C0}" type="slidenum">
              <a:rPr lang="en-US" smtClean="0"/>
              <a:t>12</a:t>
            </a:fld>
            <a:endParaRPr lang="en-US" dirty="0"/>
          </a:p>
        </p:txBody>
      </p:sp>
    </p:spTree>
    <p:extLst>
      <p:ext uri="{BB962C8B-B14F-4D97-AF65-F5344CB8AC3E}">
        <p14:creationId xmlns:p14="http://schemas.microsoft.com/office/powerpoint/2010/main" val="4256385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F5EE-959C-A501-7F18-7CD14803323E}"/>
              </a:ext>
            </a:extLst>
          </p:cNvPr>
          <p:cNvSpPr>
            <a:spLocks noGrp="1"/>
          </p:cNvSpPr>
          <p:nvPr>
            <p:ph type="title"/>
          </p:nvPr>
        </p:nvSpPr>
        <p:spPr>
          <a:xfrm>
            <a:off x="331573" y="136233"/>
            <a:ext cx="10515600" cy="965200"/>
          </a:xfrm>
        </p:spPr>
        <p:txBody>
          <a:bodyPr/>
          <a:lstStyle/>
          <a:p>
            <a:r>
              <a:rPr lang="en-US" dirty="0">
                <a:solidFill>
                  <a:schemeClr val="accent2"/>
                </a:solidFill>
              </a:rPr>
              <a:t>DEMO</a:t>
            </a:r>
          </a:p>
        </p:txBody>
      </p:sp>
      <p:pic>
        <p:nvPicPr>
          <p:cNvPr id="6" name="Meeting with Nikhil Panda-20230704_231754-Meeting Recording.mp4">
            <a:hlinkClick r:id="" action="ppaction://media"/>
            <a:extLst>
              <a:ext uri="{FF2B5EF4-FFF2-40B4-BE49-F238E27FC236}">
                <a16:creationId xmlns:a16="http://schemas.microsoft.com/office/drawing/2014/main" id="{D4C35D6F-5EEB-83F8-CB49-87C436E76F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009374"/>
            <a:ext cx="11071653" cy="5346976"/>
          </a:xfrm>
        </p:spPr>
      </p:pic>
      <p:sp>
        <p:nvSpPr>
          <p:cNvPr id="5" name="Slide Number Placeholder 4">
            <a:extLst>
              <a:ext uri="{FF2B5EF4-FFF2-40B4-BE49-F238E27FC236}">
                <a16:creationId xmlns:a16="http://schemas.microsoft.com/office/drawing/2014/main" id="{348EFB3F-6988-0EEA-E9BB-E7FD74419BFA}"/>
              </a:ext>
            </a:extLst>
          </p:cNvPr>
          <p:cNvSpPr>
            <a:spLocks noGrp="1"/>
          </p:cNvSpPr>
          <p:nvPr>
            <p:ph type="sldNum" sz="quarter" idx="12"/>
          </p:nvPr>
        </p:nvSpPr>
        <p:spPr/>
        <p:txBody>
          <a:bodyPr/>
          <a:lstStyle/>
          <a:p>
            <a:fld id="{F13474A7-A420-284A-8C8B-D101C9EE89C0}" type="slidenum">
              <a:rPr lang="en-US" smtClean="0"/>
              <a:t>13</a:t>
            </a:fld>
            <a:endParaRPr lang="en-US" dirty="0"/>
          </a:p>
        </p:txBody>
      </p:sp>
    </p:spTree>
    <p:extLst>
      <p:ext uri="{BB962C8B-B14F-4D97-AF65-F5344CB8AC3E}">
        <p14:creationId xmlns:p14="http://schemas.microsoft.com/office/powerpoint/2010/main" val="115219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6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9646A-A052-4D5F-E0BF-D875F717FE0D}"/>
              </a:ext>
            </a:extLst>
          </p:cNvPr>
          <p:cNvSpPr>
            <a:spLocks noGrp="1"/>
          </p:cNvSpPr>
          <p:nvPr>
            <p:ph type="title"/>
          </p:nvPr>
        </p:nvSpPr>
        <p:spPr>
          <a:xfrm>
            <a:off x="401594" y="0"/>
            <a:ext cx="10515600" cy="1325563"/>
          </a:xfrm>
        </p:spPr>
        <p:txBody>
          <a:bodyPr/>
          <a:lstStyle/>
          <a:p>
            <a:r>
              <a:rPr lang="en-US" dirty="0">
                <a:solidFill>
                  <a:schemeClr val="accent2"/>
                </a:solidFill>
              </a:rPr>
              <a:t>Results and Analysis</a:t>
            </a:r>
          </a:p>
        </p:txBody>
      </p:sp>
      <p:sp>
        <p:nvSpPr>
          <p:cNvPr id="3" name="Content Placeholder 2">
            <a:extLst>
              <a:ext uri="{FF2B5EF4-FFF2-40B4-BE49-F238E27FC236}">
                <a16:creationId xmlns:a16="http://schemas.microsoft.com/office/drawing/2014/main" id="{7466F8BB-0139-6C4B-E2EE-1D12C14BA537}"/>
              </a:ext>
            </a:extLst>
          </p:cNvPr>
          <p:cNvSpPr>
            <a:spLocks noGrp="1"/>
          </p:cNvSpPr>
          <p:nvPr>
            <p:ph idx="1"/>
          </p:nvPr>
        </p:nvSpPr>
        <p:spPr>
          <a:xfrm>
            <a:off x="401594" y="1246677"/>
            <a:ext cx="11332779" cy="5474798"/>
          </a:xfrm>
        </p:spPr>
        <p:txBody>
          <a:bodyPr>
            <a:normAutofit lnSpcReduction="10000"/>
          </a:bodyPr>
          <a:lstStyle/>
          <a:p>
            <a:pPr marL="0" indent="0" algn="l">
              <a:buNone/>
            </a:pPr>
            <a:r>
              <a:rPr lang="en-US" sz="2600" b="0" i="0" dirty="0">
                <a:solidFill>
                  <a:srgbClr val="374151"/>
                </a:solidFill>
                <a:effectLst/>
              </a:rPr>
              <a:t>Although the results are quite promising for easy to moderate level queries. This application requires robust training to handle the complex queries.</a:t>
            </a:r>
          </a:p>
          <a:p>
            <a:pPr marL="0" indent="0" algn="l">
              <a:buNone/>
            </a:pPr>
            <a:br>
              <a:rPr lang="en-US" sz="2400" b="0" i="0" dirty="0">
                <a:solidFill>
                  <a:srgbClr val="374151"/>
                </a:solidFill>
                <a:effectLst/>
              </a:rPr>
            </a:br>
            <a:r>
              <a:rPr lang="en-US" sz="2400" b="0" i="0" dirty="0">
                <a:solidFill>
                  <a:srgbClr val="374151"/>
                </a:solidFill>
                <a:effectLst/>
              </a:rPr>
              <a:t>While natural text to query graph databases brings numerous benefits, there are also potential limitations and criticisms. Challenges like ambiguity in natural language queries or potential performance issues may arise.</a:t>
            </a:r>
          </a:p>
          <a:p>
            <a:pPr marL="0" indent="0">
              <a:buNone/>
            </a:pPr>
            <a:endParaRPr lang="en-US" dirty="0"/>
          </a:p>
          <a:p>
            <a:pPr marL="0" indent="0">
              <a:buNone/>
            </a:pPr>
            <a:r>
              <a:rPr lang="en-US" dirty="0"/>
              <a:t>Challenges:</a:t>
            </a:r>
          </a:p>
          <a:p>
            <a:r>
              <a:rPr lang="en-US" sz="2600" dirty="0">
                <a:solidFill>
                  <a:srgbClr val="FFC000"/>
                </a:solidFill>
              </a:rPr>
              <a:t>NLP Process:</a:t>
            </a:r>
          </a:p>
          <a:p>
            <a:pPr lvl="1"/>
            <a:r>
              <a:rPr lang="en-US" sz="2200" dirty="0"/>
              <a:t>Limitations like keywords 1990s and co-actors needs to be handled explicitly as NLP model failed in identifying the context accurately.</a:t>
            </a:r>
            <a:endParaRPr lang="en-US" dirty="0"/>
          </a:p>
          <a:p>
            <a:pPr>
              <a:lnSpc>
                <a:spcPct val="100000"/>
              </a:lnSpc>
            </a:pPr>
            <a:r>
              <a:rPr lang="en-US" sz="2600" dirty="0">
                <a:solidFill>
                  <a:srgbClr val="FFC000"/>
                </a:solidFill>
              </a:rPr>
              <a:t>Web Application:</a:t>
            </a:r>
          </a:p>
          <a:p>
            <a:pPr lvl="1"/>
            <a:r>
              <a:rPr lang="en-US" dirty="0"/>
              <a:t>Interaction within the graph is not fully implemented in Vis.js, would need more libraries or own development to make it more interactive.</a:t>
            </a:r>
          </a:p>
          <a:p>
            <a:endParaRPr lang="en-US" dirty="0"/>
          </a:p>
        </p:txBody>
      </p:sp>
      <p:sp>
        <p:nvSpPr>
          <p:cNvPr id="4" name="Slide Number Placeholder 3">
            <a:extLst>
              <a:ext uri="{FF2B5EF4-FFF2-40B4-BE49-F238E27FC236}">
                <a16:creationId xmlns:a16="http://schemas.microsoft.com/office/drawing/2014/main" id="{47740ECA-B1B7-5CE7-8A51-D7BCD8057170}"/>
              </a:ext>
            </a:extLst>
          </p:cNvPr>
          <p:cNvSpPr>
            <a:spLocks noGrp="1"/>
          </p:cNvSpPr>
          <p:nvPr>
            <p:ph type="sldNum" sz="quarter" idx="12"/>
          </p:nvPr>
        </p:nvSpPr>
        <p:spPr/>
        <p:txBody>
          <a:bodyPr/>
          <a:lstStyle/>
          <a:p>
            <a:fld id="{F13474A7-A420-284A-8C8B-D101C9EE89C0}" type="slidenum">
              <a:rPr lang="en-US" smtClean="0"/>
              <a:t>14</a:t>
            </a:fld>
            <a:endParaRPr lang="en-US" dirty="0"/>
          </a:p>
        </p:txBody>
      </p:sp>
    </p:spTree>
    <p:extLst>
      <p:ext uri="{BB962C8B-B14F-4D97-AF65-F5344CB8AC3E}">
        <p14:creationId xmlns:p14="http://schemas.microsoft.com/office/powerpoint/2010/main" val="1297435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C7677-5AD0-78ED-ADBF-6A5398B1394F}"/>
              </a:ext>
            </a:extLst>
          </p:cNvPr>
          <p:cNvSpPr>
            <a:spLocks noGrp="1"/>
          </p:cNvSpPr>
          <p:nvPr>
            <p:ph type="title"/>
          </p:nvPr>
        </p:nvSpPr>
        <p:spPr>
          <a:xfrm>
            <a:off x="289887" y="18255"/>
            <a:ext cx="11414235" cy="1325563"/>
          </a:xfrm>
        </p:spPr>
        <p:txBody>
          <a:bodyPr/>
          <a:lstStyle/>
          <a:p>
            <a:r>
              <a:rPr lang="en-US" dirty="0">
                <a:solidFill>
                  <a:schemeClr val="accent2"/>
                </a:solidFill>
              </a:rPr>
              <a:t>Steps to replicate the process on other databases</a:t>
            </a:r>
          </a:p>
        </p:txBody>
      </p:sp>
      <p:sp>
        <p:nvSpPr>
          <p:cNvPr id="3" name="Content Placeholder 2">
            <a:extLst>
              <a:ext uri="{FF2B5EF4-FFF2-40B4-BE49-F238E27FC236}">
                <a16:creationId xmlns:a16="http://schemas.microsoft.com/office/drawing/2014/main" id="{16C93042-523C-EBE8-DA25-BCC5207CF9BA}"/>
              </a:ext>
            </a:extLst>
          </p:cNvPr>
          <p:cNvSpPr>
            <a:spLocks noGrp="1"/>
          </p:cNvSpPr>
          <p:nvPr>
            <p:ph idx="1"/>
          </p:nvPr>
        </p:nvSpPr>
        <p:spPr>
          <a:xfrm>
            <a:off x="418070" y="1850338"/>
            <a:ext cx="5909441" cy="4351338"/>
          </a:xfrm>
        </p:spPr>
        <p:txBody>
          <a:bodyPr>
            <a:normAutofit fontScale="92500" lnSpcReduction="20000"/>
          </a:bodyPr>
          <a:lstStyle/>
          <a:p>
            <a:r>
              <a:rPr lang="en-US" dirty="0"/>
              <a:t>Select the base language model based on your requirements like what all the pipelines you needed; entities/labels you need to be recognized.</a:t>
            </a:r>
          </a:p>
          <a:p>
            <a:r>
              <a:rPr lang="en-US" dirty="0"/>
              <a:t>Train the base model to fulfil desired business requirements.</a:t>
            </a:r>
          </a:p>
          <a:p>
            <a:r>
              <a:rPr lang="en-US" dirty="0"/>
              <a:t>Parse the NLP information to identify nodes and relations.</a:t>
            </a:r>
          </a:p>
          <a:p>
            <a:r>
              <a:rPr lang="en-US" dirty="0"/>
              <a:t>Create own rules and generate cypher queries from derived NLP  information.</a:t>
            </a:r>
          </a:p>
          <a:p>
            <a:r>
              <a:rPr lang="en-US" dirty="0"/>
              <a:t>Customize the Web Application for better user experience with rich business cases.  </a:t>
            </a:r>
          </a:p>
        </p:txBody>
      </p:sp>
      <p:sp>
        <p:nvSpPr>
          <p:cNvPr id="4" name="Slide Number Placeholder 3">
            <a:extLst>
              <a:ext uri="{FF2B5EF4-FFF2-40B4-BE49-F238E27FC236}">
                <a16:creationId xmlns:a16="http://schemas.microsoft.com/office/drawing/2014/main" id="{A3335B97-0AE7-7618-80DF-B40CB8B6921B}"/>
              </a:ext>
            </a:extLst>
          </p:cNvPr>
          <p:cNvSpPr>
            <a:spLocks noGrp="1"/>
          </p:cNvSpPr>
          <p:nvPr>
            <p:ph type="sldNum" sz="quarter" idx="12"/>
          </p:nvPr>
        </p:nvSpPr>
        <p:spPr/>
        <p:txBody>
          <a:bodyPr/>
          <a:lstStyle/>
          <a:p>
            <a:fld id="{F13474A7-A420-284A-8C8B-D101C9EE89C0}" type="slidenum">
              <a:rPr lang="en-US" smtClean="0"/>
              <a:t>15</a:t>
            </a:fld>
            <a:endParaRPr lang="en-US" dirty="0"/>
          </a:p>
        </p:txBody>
      </p:sp>
      <p:pic>
        <p:nvPicPr>
          <p:cNvPr id="5" name="Picture 4">
            <a:extLst>
              <a:ext uri="{FF2B5EF4-FFF2-40B4-BE49-F238E27FC236}">
                <a16:creationId xmlns:a16="http://schemas.microsoft.com/office/drawing/2014/main" id="{AE9AF2D5-296E-E3AA-09A6-B465D4A9A5CB}"/>
              </a:ext>
            </a:extLst>
          </p:cNvPr>
          <p:cNvPicPr>
            <a:picLocks noChangeAspect="1"/>
          </p:cNvPicPr>
          <p:nvPr/>
        </p:nvPicPr>
        <p:blipFill>
          <a:blip r:embed="rId2"/>
          <a:stretch>
            <a:fillRect/>
          </a:stretch>
        </p:blipFill>
        <p:spPr>
          <a:xfrm>
            <a:off x="6747641" y="1322387"/>
            <a:ext cx="4733420" cy="5033963"/>
          </a:xfrm>
          <a:prstGeom prst="rect">
            <a:avLst/>
          </a:prstGeom>
        </p:spPr>
      </p:pic>
    </p:spTree>
    <p:extLst>
      <p:ext uri="{BB962C8B-B14F-4D97-AF65-F5344CB8AC3E}">
        <p14:creationId xmlns:p14="http://schemas.microsoft.com/office/powerpoint/2010/main" val="1597360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6C22A-5582-867F-34AE-6F6337D80C6E}"/>
              </a:ext>
            </a:extLst>
          </p:cNvPr>
          <p:cNvSpPr>
            <a:spLocks noGrp="1"/>
          </p:cNvSpPr>
          <p:nvPr>
            <p:ph type="title"/>
          </p:nvPr>
        </p:nvSpPr>
        <p:spPr>
          <a:xfrm>
            <a:off x="281152" y="136525"/>
            <a:ext cx="10515600" cy="1325563"/>
          </a:xfrm>
        </p:spPr>
        <p:txBody>
          <a:bodyPr/>
          <a:lstStyle/>
          <a:p>
            <a:r>
              <a:rPr lang="en-US" b="0" i="0" dirty="0">
                <a:solidFill>
                  <a:schemeClr val="accent2"/>
                </a:solidFill>
                <a:effectLst/>
              </a:rPr>
              <a:t>Real-World Examples</a:t>
            </a:r>
            <a:endParaRPr lang="en-US" dirty="0">
              <a:solidFill>
                <a:schemeClr val="accent2"/>
              </a:solidFill>
            </a:endParaRPr>
          </a:p>
        </p:txBody>
      </p:sp>
      <p:sp>
        <p:nvSpPr>
          <p:cNvPr id="3" name="Content Placeholder 2">
            <a:extLst>
              <a:ext uri="{FF2B5EF4-FFF2-40B4-BE49-F238E27FC236}">
                <a16:creationId xmlns:a16="http://schemas.microsoft.com/office/drawing/2014/main" id="{F638ED12-393F-1D26-3759-741FC3B8F2E8}"/>
              </a:ext>
            </a:extLst>
          </p:cNvPr>
          <p:cNvSpPr>
            <a:spLocks noGrp="1"/>
          </p:cNvSpPr>
          <p:nvPr>
            <p:ph idx="1"/>
          </p:nvPr>
        </p:nvSpPr>
        <p:spPr>
          <a:xfrm>
            <a:off x="365234" y="1462088"/>
            <a:ext cx="10515600" cy="4894262"/>
          </a:xfrm>
        </p:spPr>
        <p:txBody>
          <a:bodyPr>
            <a:normAutofit/>
          </a:bodyPr>
          <a:lstStyle/>
          <a:p>
            <a:pPr marL="0" indent="0">
              <a:buNone/>
            </a:pPr>
            <a:r>
              <a:rPr lang="en-US" b="0" i="0" dirty="0">
                <a:solidFill>
                  <a:srgbClr val="374151"/>
                </a:solidFill>
                <a:effectLst/>
                <a:highlight>
                  <a:srgbClr val="FFFF00"/>
                </a:highlight>
              </a:rPr>
              <a:t>Health Care Analysis: </a:t>
            </a:r>
            <a:r>
              <a:rPr lang="en-US" sz="2400" b="0" i="0" dirty="0">
                <a:solidFill>
                  <a:srgbClr val="374151"/>
                </a:solidFill>
                <a:effectLst/>
              </a:rPr>
              <a:t>The project can assist in analyzing healthcare data, such as patient records and medical research. Natural language queries like "Find patients with a specific condition and their related treatments" can be transformed into Cypher queries to retrieve relevant data from the graph database and visualize medical relationships.</a:t>
            </a:r>
          </a:p>
          <a:p>
            <a:pPr marL="0" indent="0">
              <a:buNone/>
            </a:pPr>
            <a:endParaRPr lang="en-US" sz="2400" dirty="0">
              <a:solidFill>
                <a:srgbClr val="374151"/>
              </a:solidFill>
            </a:endParaRPr>
          </a:p>
          <a:p>
            <a:pPr marL="0" indent="0">
              <a:buNone/>
            </a:pPr>
            <a:r>
              <a:rPr lang="en-US" b="0" i="0" dirty="0">
                <a:solidFill>
                  <a:srgbClr val="374151"/>
                </a:solidFill>
                <a:effectLst/>
                <a:highlight>
                  <a:srgbClr val="FFFF00"/>
                </a:highlight>
              </a:rPr>
              <a:t>Knowledge Graph Exploration: </a:t>
            </a:r>
            <a:r>
              <a:rPr lang="en-US" sz="2400" b="0" i="0" dirty="0">
                <a:solidFill>
                  <a:srgbClr val="374151"/>
                </a:solidFill>
                <a:effectLst/>
              </a:rPr>
              <a:t>The project can enable users to explore and navigate large knowledge graphs. Users can input natural language queries like "What are the connections between topic A and topic B?" to explore the relationships and connections within the graph database and visualize the results in the web application. </a:t>
            </a:r>
            <a:r>
              <a:rPr lang="en-US" sz="2400" dirty="0">
                <a:solidFill>
                  <a:srgbClr val="374151"/>
                </a:solidFill>
              </a:rPr>
              <a:t>This one is similar to the use case we are having in FedEx.</a:t>
            </a:r>
            <a:endParaRPr lang="en-US" b="0" i="0" dirty="0">
              <a:solidFill>
                <a:srgbClr val="374151"/>
              </a:solidFill>
              <a:effectLst/>
            </a:endParaRPr>
          </a:p>
        </p:txBody>
      </p:sp>
      <p:sp>
        <p:nvSpPr>
          <p:cNvPr id="4" name="Slide Number Placeholder 3">
            <a:extLst>
              <a:ext uri="{FF2B5EF4-FFF2-40B4-BE49-F238E27FC236}">
                <a16:creationId xmlns:a16="http://schemas.microsoft.com/office/drawing/2014/main" id="{AAD19F4B-1B11-FEB2-2373-4A71F734D1EE}"/>
              </a:ext>
            </a:extLst>
          </p:cNvPr>
          <p:cNvSpPr>
            <a:spLocks noGrp="1"/>
          </p:cNvSpPr>
          <p:nvPr>
            <p:ph type="sldNum" sz="quarter" idx="12"/>
          </p:nvPr>
        </p:nvSpPr>
        <p:spPr/>
        <p:txBody>
          <a:bodyPr/>
          <a:lstStyle/>
          <a:p>
            <a:fld id="{F13474A7-A420-284A-8C8B-D101C9EE89C0}" type="slidenum">
              <a:rPr lang="en-US" smtClean="0"/>
              <a:t>16</a:t>
            </a:fld>
            <a:endParaRPr lang="en-US" dirty="0"/>
          </a:p>
        </p:txBody>
      </p:sp>
    </p:spTree>
    <p:extLst>
      <p:ext uri="{BB962C8B-B14F-4D97-AF65-F5344CB8AC3E}">
        <p14:creationId xmlns:p14="http://schemas.microsoft.com/office/powerpoint/2010/main" val="3385529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E870E-8174-2FD4-322B-2CD240EB3046}"/>
              </a:ext>
            </a:extLst>
          </p:cNvPr>
          <p:cNvSpPr>
            <a:spLocks noGrp="1"/>
          </p:cNvSpPr>
          <p:nvPr>
            <p:ph type="title"/>
          </p:nvPr>
        </p:nvSpPr>
        <p:spPr>
          <a:xfrm>
            <a:off x="312682" y="136525"/>
            <a:ext cx="10515600" cy="1325563"/>
          </a:xfrm>
        </p:spPr>
        <p:txBody>
          <a:bodyPr/>
          <a:lstStyle/>
          <a:p>
            <a:r>
              <a:rPr lang="en-US" dirty="0">
                <a:solidFill>
                  <a:schemeClr val="accent2"/>
                </a:solidFill>
              </a:rPr>
              <a:t>Future Works</a:t>
            </a:r>
          </a:p>
        </p:txBody>
      </p:sp>
      <p:sp>
        <p:nvSpPr>
          <p:cNvPr id="3" name="Content Placeholder 2">
            <a:extLst>
              <a:ext uri="{FF2B5EF4-FFF2-40B4-BE49-F238E27FC236}">
                <a16:creationId xmlns:a16="http://schemas.microsoft.com/office/drawing/2014/main" id="{D67A0CC4-C8CC-DF01-EC77-6EA6EA53A2D2}"/>
              </a:ext>
            </a:extLst>
          </p:cNvPr>
          <p:cNvSpPr>
            <a:spLocks noGrp="1"/>
          </p:cNvSpPr>
          <p:nvPr>
            <p:ph idx="1"/>
          </p:nvPr>
        </p:nvSpPr>
        <p:spPr>
          <a:xfrm>
            <a:off x="312682" y="1462088"/>
            <a:ext cx="10515600" cy="4351338"/>
          </a:xfrm>
        </p:spPr>
        <p:txBody>
          <a:bodyPr/>
          <a:lstStyle/>
          <a:p>
            <a:r>
              <a:rPr lang="en-US" dirty="0">
                <a:solidFill>
                  <a:srgbClr val="374151"/>
                </a:solidFill>
                <a:latin typeface="Söhne"/>
              </a:rPr>
              <a:t>Improve the NLP training for robust natural text processing to process complex queries.</a:t>
            </a:r>
          </a:p>
          <a:p>
            <a:r>
              <a:rPr lang="en-US" dirty="0">
                <a:solidFill>
                  <a:srgbClr val="374151"/>
                </a:solidFill>
                <a:latin typeface="Söhne"/>
              </a:rPr>
              <a:t>Implementing attribute mappings for clumsy attribute names would help narrow down the results.</a:t>
            </a:r>
          </a:p>
          <a:p>
            <a:r>
              <a:rPr lang="en-US" dirty="0">
                <a:solidFill>
                  <a:srgbClr val="374151"/>
                </a:solidFill>
                <a:latin typeface="Söhne"/>
              </a:rPr>
              <a:t>Training the NLP model on Cypher queries dataset may ease the NLP process and dependency.</a:t>
            </a:r>
          </a:p>
          <a:p>
            <a:r>
              <a:rPr lang="en-US" b="0" i="0" dirty="0">
                <a:solidFill>
                  <a:srgbClr val="374151"/>
                </a:solidFill>
                <a:effectLst/>
                <a:latin typeface="Söhne"/>
              </a:rPr>
              <a:t>Offer autocomplete or suggestion features to assist users in constructing queries in the web application.</a:t>
            </a:r>
          </a:p>
          <a:p>
            <a:r>
              <a:rPr lang="en-US" dirty="0">
                <a:solidFill>
                  <a:srgbClr val="374151"/>
                </a:solidFill>
                <a:latin typeface="Söhne"/>
              </a:rPr>
              <a:t>Also, u</a:t>
            </a:r>
            <a:r>
              <a:rPr lang="en-US" b="0" i="0" dirty="0">
                <a:solidFill>
                  <a:srgbClr val="374151"/>
                </a:solidFill>
                <a:effectLst/>
                <a:latin typeface="Söhne"/>
              </a:rPr>
              <a:t>ser feedback enhance the user experience</a:t>
            </a:r>
          </a:p>
          <a:p>
            <a:endParaRPr lang="en-US" dirty="0"/>
          </a:p>
        </p:txBody>
      </p:sp>
      <p:sp>
        <p:nvSpPr>
          <p:cNvPr id="4" name="Slide Number Placeholder 3">
            <a:extLst>
              <a:ext uri="{FF2B5EF4-FFF2-40B4-BE49-F238E27FC236}">
                <a16:creationId xmlns:a16="http://schemas.microsoft.com/office/drawing/2014/main" id="{B30721CE-2A84-7B23-3038-C54B0A3C5E2A}"/>
              </a:ext>
            </a:extLst>
          </p:cNvPr>
          <p:cNvSpPr>
            <a:spLocks noGrp="1"/>
          </p:cNvSpPr>
          <p:nvPr>
            <p:ph type="sldNum" sz="quarter" idx="12"/>
          </p:nvPr>
        </p:nvSpPr>
        <p:spPr/>
        <p:txBody>
          <a:bodyPr/>
          <a:lstStyle/>
          <a:p>
            <a:fld id="{F13474A7-A420-284A-8C8B-D101C9EE89C0}" type="slidenum">
              <a:rPr lang="en-US" smtClean="0"/>
              <a:t>17</a:t>
            </a:fld>
            <a:endParaRPr lang="en-US" dirty="0"/>
          </a:p>
        </p:txBody>
      </p:sp>
    </p:spTree>
    <p:extLst>
      <p:ext uri="{BB962C8B-B14F-4D97-AF65-F5344CB8AC3E}">
        <p14:creationId xmlns:p14="http://schemas.microsoft.com/office/powerpoint/2010/main" val="3982333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D825-5B2E-CB69-8F3F-25614D4AC560}"/>
              </a:ext>
            </a:extLst>
          </p:cNvPr>
          <p:cNvSpPr>
            <a:spLocks noGrp="1"/>
          </p:cNvSpPr>
          <p:nvPr>
            <p:ph type="title"/>
          </p:nvPr>
        </p:nvSpPr>
        <p:spPr>
          <a:xfrm>
            <a:off x="327454" y="0"/>
            <a:ext cx="10515600" cy="1325563"/>
          </a:xfrm>
        </p:spPr>
        <p:txBody>
          <a:bodyPr/>
          <a:lstStyle/>
          <a:p>
            <a:r>
              <a:rPr lang="en-US" b="0" i="0" dirty="0">
                <a:solidFill>
                  <a:schemeClr val="accent2"/>
                </a:solidFill>
                <a:effectLst/>
              </a:rPr>
              <a:t>Conclusion</a:t>
            </a:r>
            <a:endParaRPr lang="en-US" dirty="0">
              <a:solidFill>
                <a:schemeClr val="accent2"/>
              </a:solidFill>
            </a:endParaRPr>
          </a:p>
        </p:txBody>
      </p:sp>
      <p:sp>
        <p:nvSpPr>
          <p:cNvPr id="3" name="Content Placeholder 2">
            <a:extLst>
              <a:ext uri="{FF2B5EF4-FFF2-40B4-BE49-F238E27FC236}">
                <a16:creationId xmlns:a16="http://schemas.microsoft.com/office/drawing/2014/main" id="{7BCBE026-463B-F35A-4170-CBB236489A5A}"/>
              </a:ext>
            </a:extLst>
          </p:cNvPr>
          <p:cNvSpPr>
            <a:spLocks noGrp="1"/>
          </p:cNvSpPr>
          <p:nvPr>
            <p:ph idx="1"/>
          </p:nvPr>
        </p:nvSpPr>
        <p:spPr>
          <a:xfrm>
            <a:off x="247135" y="932055"/>
            <a:ext cx="10515600" cy="4351338"/>
          </a:xfrm>
        </p:spPr>
        <p:txBody>
          <a:bodyPr>
            <a:normAutofit fontScale="92500" lnSpcReduction="10000"/>
          </a:bodyPr>
          <a:lstStyle/>
          <a:p>
            <a:r>
              <a:rPr lang="en-US" b="0" i="0" dirty="0">
                <a:solidFill>
                  <a:srgbClr val="374151"/>
                </a:solidFill>
                <a:effectLst/>
              </a:rPr>
              <a:t>T</a:t>
            </a:r>
            <a:r>
              <a:rPr lang="en-US" b="0" i="0" dirty="0">
                <a:solidFill>
                  <a:srgbClr val="374151"/>
                </a:solidFill>
                <a:effectLst/>
                <a:latin typeface="Söhne"/>
              </a:rPr>
              <a:t>his project demonstrates the power and potential of using natural text  </a:t>
            </a:r>
            <a:r>
              <a:rPr lang="en-US" b="0" i="0" dirty="0">
                <a:solidFill>
                  <a:srgbClr val="374151"/>
                </a:solidFill>
                <a:effectLst/>
              </a:rPr>
              <a:t>to query graph databases, empowers users to efficiently access and analyze complex data.</a:t>
            </a:r>
          </a:p>
          <a:p>
            <a:pPr algn="l">
              <a:buFont typeface="Arial" panose="020B0604020202020204" pitchFamily="34" charset="0"/>
              <a:buChar char="•"/>
            </a:pPr>
            <a:r>
              <a:rPr lang="en-US" b="0" i="0" dirty="0">
                <a:solidFill>
                  <a:srgbClr val="374151"/>
                </a:solidFill>
                <a:effectLst/>
              </a:rPr>
              <a:t>It combines the strengths of graph databases and natural language processing to enhance productivity and user experience. </a:t>
            </a:r>
            <a:r>
              <a:rPr lang="en-US" dirty="0">
                <a:solidFill>
                  <a:srgbClr val="374151"/>
                </a:solidFill>
                <a:latin typeface="Söhne"/>
              </a:rPr>
              <a:t>W</a:t>
            </a:r>
            <a:r>
              <a:rPr lang="en-US" b="0" i="0" dirty="0">
                <a:solidFill>
                  <a:srgbClr val="374151"/>
                </a:solidFill>
                <a:effectLst/>
                <a:latin typeface="Söhne"/>
              </a:rPr>
              <a:t>e enable non-technical users to interact with complex data structures effortlessly</a:t>
            </a:r>
            <a:endParaRPr lang="en-US" dirty="0">
              <a:solidFill>
                <a:srgbClr val="374151"/>
              </a:solidFill>
            </a:endParaRPr>
          </a:p>
          <a:p>
            <a:pPr algn="l">
              <a:buFont typeface="Arial" panose="020B0604020202020204" pitchFamily="34" charset="0"/>
              <a:buChar char="•"/>
            </a:pPr>
            <a:r>
              <a:rPr lang="en-US" b="0" i="0" dirty="0">
                <a:solidFill>
                  <a:srgbClr val="374151"/>
                </a:solidFill>
                <a:effectLst/>
                <a:latin typeface="Söhne"/>
              </a:rPr>
              <a:t>The ability to visualize query results in a user-friendly interface empowers users to gain valuable insights and discover meaningful relationships within the data. </a:t>
            </a:r>
          </a:p>
          <a:p>
            <a:pPr algn="l">
              <a:buFont typeface="Arial" panose="020B0604020202020204" pitchFamily="34" charset="0"/>
              <a:buChar char="•"/>
            </a:pPr>
            <a:r>
              <a:rPr lang="en-US" b="0" i="0" dirty="0">
                <a:solidFill>
                  <a:srgbClr val="374151"/>
                </a:solidFill>
                <a:effectLst/>
                <a:latin typeface="Söhne"/>
              </a:rPr>
              <a:t>While there may be challenges in query construction and optimization, this project showcases the accessibility and practicality of leveraging natural language and graph databases for various real-world applications.</a:t>
            </a:r>
            <a:endParaRPr lang="en-US" b="0" i="0" dirty="0">
              <a:solidFill>
                <a:srgbClr val="374151"/>
              </a:solidFill>
              <a:effectLst/>
            </a:endParaRPr>
          </a:p>
          <a:p>
            <a:pPr marL="0" indent="0">
              <a:buNone/>
            </a:pPr>
            <a:endParaRPr lang="en-US" dirty="0"/>
          </a:p>
        </p:txBody>
      </p:sp>
      <p:sp>
        <p:nvSpPr>
          <p:cNvPr id="4" name="Slide Number Placeholder 3">
            <a:extLst>
              <a:ext uri="{FF2B5EF4-FFF2-40B4-BE49-F238E27FC236}">
                <a16:creationId xmlns:a16="http://schemas.microsoft.com/office/drawing/2014/main" id="{55302853-3C98-87A4-19FA-D20CB081CF8D}"/>
              </a:ext>
            </a:extLst>
          </p:cNvPr>
          <p:cNvSpPr>
            <a:spLocks noGrp="1"/>
          </p:cNvSpPr>
          <p:nvPr>
            <p:ph type="sldNum" sz="quarter" idx="12"/>
          </p:nvPr>
        </p:nvSpPr>
        <p:spPr/>
        <p:txBody>
          <a:bodyPr/>
          <a:lstStyle/>
          <a:p>
            <a:fld id="{F13474A7-A420-284A-8C8B-D101C9EE89C0}" type="slidenum">
              <a:rPr lang="en-US" smtClean="0"/>
              <a:t>18</a:t>
            </a:fld>
            <a:endParaRPr lang="en-US" dirty="0"/>
          </a:p>
        </p:txBody>
      </p:sp>
    </p:spTree>
    <p:extLst>
      <p:ext uri="{BB962C8B-B14F-4D97-AF65-F5344CB8AC3E}">
        <p14:creationId xmlns:p14="http://schemas.microsoft.com/office/powerpoint/2010/main" val="3460673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A6729-F04A-1BC0-77AF-62313F4AE236}"/>
              </a:ext>
            </a:extLst>
          </p:cNvPr>
          <p:cNvSpPr>
            <a:spLocks noGrp="1"/>
          </p:cNvSpPr>
          <p:nvPr>
            <p:ph type="title"/>
          </p:nvPr>
        </p:nvSpPr>
        <p:spPr/>
        <p:txBody>
          <a:bodyPr/>
          <a:lstStyle/>
          <a:p>
            <a:r>
              <a:rPr lang="en-US" b="0" i="0" dirty="0">
                <a:solidFill>
                  <a:schemeClr val="accent2"/>
                </a:solidFill>
                <a:effectLst/>
              </a:rPr>
              <a:t>References</a:t>
            </a:r>
            <a:endParaRPr lang="en-US" dirty="0">
              <a:solidFill>
                <a:schemeClr val="accent2"/>
              </a:solidFill>
            </a:endParaRPr>
          </a:p>
        </p:txBody>
      </p:sp>
      <p:sp>
        <p:nvSpPr>
          <p:cNvPr id="3" name="Content Placeholder 2">
            <a:extLst>
              <a:ext uri="{FF2B5EF4-FFF2-40B4-BE49-F238E27FC236}">
                <a16:creationId xmlns:a16="http://schemas.microsoft.com/office/drawing/2014/main" id="{AFC6D09A-A05D-841D-1363-5C2BB2515EEF}"/>
              </a:ext>
            </a:extLst>
          </p:cNvPr>
          <p:cNvSpPr>
            <a:spLocks noGrp="1"/>
          </p:cNvSpPr>
          <p:nvPr>
            <p:ph idx="1"/>
          </p:nvPr>
        </p:nvSpPr>
        <p:spPr/>
        <p:txBody>
          <a:bodyPr>
            <a:normAutofit/>
          </a:bodyPr>
          <a:lstStyle/>
          <a:p>
            <a:endParaRPr lang="en-US" sz="2400" dirty="0"/>
          </a:p>
          <a:p>
            <a:r>
              <a:rPr lang="en-US" sz="2400" dirty="0">
                <a:hlinkClick r:id="rId2"/>
              </a:rPr>
              <a:t>Natural Language Processing (NLP) for Business Use-Cases</a:t>
            </a:r>
            <a:endParaRPr lang="en-US" sz="2400" dirty="0"/>
          </a:p>
          <a:p>
            <a:r>
              <a:rPr lang="en-US" sz="2400" dirty="0">
                <a:hlinkClick r:id="rId3"/>
              </a:rPr>
              <a:t>The Graph Database Advantage for Enterprise Architects</a:t>
            </a:r>
            <a:endParaRPr lang="en-US" sz="2400" dirty="0"/>
          </a:p>
          <a:p>
            <a:r>
              <a:rPr lang="en-US" sz="2400" dirty="0">
                <a:hlinkClick r:id="rId4"/>
              </a:rPr>
              <a:t>A Natural Language Interface for Querying Graph Databases</a:t>
            </a:r>
            <a:endParaRPr lang="en-US" sz="2400" dirty="0"/>
          </a:p>
          <a:p>
            <a:r>
              <a:rPr lang="en-US" sz="2400" i="0" dirty="0">
                <a:solidFill>
                  <a:srgbClr val="4A5568"/>
                </a:solidFill>
                <a:effectLst/>
                <a:hlinkClick r:id="rId5"/>
              </a:rPr>
              <a:t>Cypher Query Language</a:t>
            </a:r>
            <a:endParaRPr lang="en-US" sz="2400" i="0" dirty="0">
              <a:solidFill>
                <a:srgbClr val="4A5568"/>
              </a:solidFill>
              <a:effectLst/>
            </a:endParaRPr>
          </a:p>
          <a:p>
            <a:r>
              <a:rPr lang="en-US" sz="2400" i="0" dirty="0">
                <a:solidFill>
                  <a:srgbClr val="111111"/>
                </a:solidFill>
                <a:effectLst/>
                <a:hlinkClick r:id="rId6"/>
              </a:rPr>
              <a:t>NLDS-QL: From natural language data science questions to queries on graphs: analysing patients conditions &amp; treatments</a:t>
            </a:r>
            <a:endParaRPr lang="en-US" sz="2400" i="0" dirty="0">
              <a:solidFill>
                <a:srgbClr val="111111"/>
              </a:solidFill>
              <a:effectLst/>
            </a:endParaRPr>
          </a:p>
          <a:p>
            <a:r>
              <a:rPr lang="en-US" sz="2400" i="0" dirty="0">
                <a:solidFill>
                  <a:srgbClr val="292929"/>
                </a:solidFill>
                <a:effectLst/>
                <a:hlinkClick r:id="rId7"/>
              </a:rPr>
              <a:t>Natural Language to SQL from Scratch with Tensorflow</a:t>
            </a:r>
            <a:endParaRPr lang="en-US" sz="2400" i="0" dirty="0">
              <a:solidFill>
                <a:srgbClr val="292929"/>
              </a:solidFill>
              <a:effectLst/>
            </a:endParaRPr>
          </a:p>
          <a:p>
            <a:r>
              <a:rPr lang="en-US" sz="2400" i="0" dirty="0">
                <a:solidFill>
                  <a:srgbClr val="151E29"/>
                </a:solidFill>
                <a:effectLst/>
                <a:hlinkClick r:id="rId8"/>
              </a:rPr>
              <a:t>Accelerating Towards Natural Language Search with Graphs</a:t>
            </a:r>
            <a:endParaRPr lang="en-US" sz="2400" i="0" dirty="0">
              <a:solidFill>
                <a:srgbClr val="151E29"/>
              </a:solidFill>
              <a:effectLst/>
            </a:endParaRPr>
          </a:p>
        </p:txBody>
      </p:sp>
      <p:sp>
        <p:nvSpPr>
          <p:cNvPr id="4" name="Slide Number Placeholder 3">
            <a:extLst>
              <a:ext uri="{FF2B5EF4-FFF2-40B4-BE49-F238E27FC236}">
                <a16:creationId xmlns:a16="http://schemas.microsoft.com/office/drawing/2014/main" id="{B6B7892C-610B-FFAD-D214-FB9A416D3351}"/>
              </a:ext>
            </a:extLst>
          </p:cNvPr>
          <p:cNvSpPr>
            <a:spLocks noGrp="1"/>
          </p:cNvSpPr>
          <p:nvPr>
            <p:ph type="sldNum" sz="quarter" idx="12"/>
          </p:nvPr>
        </p:nvSpPr>
        <p:spPr/>
        <p:txBody>
          <a:bodyPr/>
          <a:lstStyle/>
          <a:p>
            <a:fld id="{F13474A7-A420-284A-8C8B-D101C9EE89C0}" type="slidenum">
              <a:rPr lang="en-US" smtClean="0"/>
              <a:t>19</a:t>
            </a:fld>
            <a:endParaRPr lang="en-US" dirty="0"/>
          </a:p>
        </p:txBody>
      </p:sp>
    </p:spTree>
    <p:extLst>
      <p:ext uri="{BB962C8B-B14F-4D97-AF65-F5344CB8AC3E}">
        <p14:creationId xmlns:p14="http://schemas.microsoft.com/office/powerpoint/2010/main" val="2666880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1EB69-5294-8D54-A113-0B673C537CFE}"/>
              </a:ext>
            </a:extLst>
          </p:cNvPr>
          <p:cNvSpPr>
            <a:spLocks noGrp="1"/>
          </p:cNvSpPr>
          <p:nvPr>
            <p:ph type="title"/>
          </p:nvPr>
        </p:nvSpPr>
        <p:spPr>
          <a:xfrm>
            <a:off x="364859" y="0"/>
            <a:ext cx="10515600" cy="1325563"/>
          </a:xfrm>
        </p:spPr>
        <p:txBody>
          <a:bodyPr/>
          <a:lstStyle/>
          <a:p>
            <a:r>
              <a:rPr lang="en-US" dirty="0">
                <a:solidFill>
                  <a:srgbClr val="002060"/>
                </a:solidFill>
              </a:rPr>
              <a:t>Outline</a:t>
            </a:r>
          </a:p>
        </p:txBody>
      </p:sp>
      <p:sp>
        <p:nvSpPr>
          <p:cNvPr id="4" name="TextBox 3">
            <a:extLst>
              <a:ext uri="{FF2B5EF4-FFF2-40B4-BE49-F238E27FC236}">
                <a16:creationId xmlns:a16="http://schemas.microsoft.com/office/drawing/2014/main" id="{8B73BE3E-DB61-DBB0-D688-7745718CF385}"/>
              </a:ext>
            </a:extLst>
          </p:cNvPr>
          <p:cNvSpPr txBox="1"/>
          <p:nvPr/>
        </p:nvSpPr>
        <p:spPr>
          <a:xfrm>
            <a:off x="-172994" y="1441365"/>
            <a:ext cx="10676906" cy="2554545"/>
          </a:xfrm>
          <a:prstGeom prst="rect">
            <a:avLst/>
          </a:prstGeom>
          <a:noFill/>
        </p:spPr>
        <p:txBody>
          <a:bodyPr wrap="square" rtlCol="0">
            <a:spAutoFit/>
          </a:bodyPr>
          <a:lstStyle/>
          <a:p>
            <a:pPr marL="1257300" lvl="2" indent="-342900">
              <a:buFont typeface="Wingdings" pitchFamily="2" charset="2"/>
              <a:buChar char="v"/>
            </a:pPr>
            <a:r>
              <a:rPr lang="en-US" sz="3200" i="0" strike="noStrike" dirty="0">
                <a:solidFill>
                  <a:srgbClr val="000000"/>
                </a:solidFill>
                <a:effectLst/>
              </a:rPr>
              <a:t> </a:t>
            </a:r>
            <a:r>
              <a:rPr lang="en-US" sz="3200" i="0" strike="noStrike" dirty="0">
                <a:solidFill>
                  <a:schemeClr val="accent2"/>
                </a:solidFill>
                <a:effectLst/>
              </a:rPr>
              <a:t>Introduction &amp; background</a:t>
            </a:r>
          </a:p>
          <a:p>
            <a:pPr marL="1257300" lvl="2" indent="-342900">
              <a:buFont typeface="Wingdings" pitchFamily="2" charset="2"/>
              <a:buChar char="v"/>
            </a:pPr>
            <a:r>
              <a:rPr lang="en-US" sz="3200" i="0" strike="noStrike" dirty="0">
                <a:solidFill>
                  <a:srgbClr val="000000"/>
                </a:solidFill>
                <a:effectLst/>
              </a:rPr>
              <a:t> </a:t>
            </a:r>
            <a:r>
              <a:rPr lang="en-US" sz="3200" i="0" strike="noStrike" dirty="0">
                <a:solidFill>
                  <a:schemeClr val="accent2"/>
                </a:solidFill>
                <a:effectLst/>
              </a:rPr>
              <a:t>Project overview</a:t>
            </a:r>
          </a:p>
          <a:p>
            <a:pPr marL="1257300" lvl="2" indent="-342900">
              <a:buFont typeface="Wingdings" pitchFamily="2" charset="2"/>
              <a:buChar char="v"/>
            </a:pPr>
            <a:r>
              <a:rPr lang="en-US" sz="3200" i="0" strike="noStrike" dirty="0">
                <a:solidFill>
                  <a:srgbClr val="000000"/>
                </a:solidFill>
                <a:effectLst/>
              </a:rPr>
              <a:t> </a:t>
            </a:r>
            <a:r>
              <a:rPr lang="en-US" sz="3200" i="0" strike="noStrike" dirty="0">
                <a:solidFill>
                  <a:schemeClr val="accent2"/>
                </a:solidFill>
                <a:effectLst/>
              </a:rPr>
              <a:t>My solution</a:t>
            </a:r>
            <a:endParaRPr lang="en-US" sz="3200" dirty="0">
              <a:solidFill>
                <a:schemeClr val="accent2"/>
              </a:solidFill>
            </a:endParaRPr>
          </a:p>
          <a:p>
            <a:pPr marL="1257300" lvl="2" indent="-342900">
              <a:buFont typeface="Wingdings" pitchFamily="2" charset="2"/>
              <a:buChar char="v"/>
            </a:pPr>
            <a:r>
              <a:rPr lang="en-US" sz="3200" i="0" strike="noStrike" dirty="0">
                <a:solidFill>
                  <a:srgbClr val="000000"/>
                </a:solidFill>
                <a:effectLst/>
              </a:rPr>
              <a:t> </a:t>
            </a:r>
            <a:r>
              <a:rPr lang="en-US" sz="3200" i="0" strike="noStrike" dirty="0">
                <a:solidFill>
                  <a:schemeClr val="accent2"/>
                </a:solidFill>
                <a:effectLst/>
              </a:rPr>
              <a:t>Experiments &amp; demo</a:t>
            </a:r>
          </a:p>
          <a:p>
            <a:pPr marL="1257300" lvl="2" indent="-342900">
              <a:buFont typeface="Wingdings" pitchFamily="2" charset="2"/>
              <a:buChar char="v"/>
            </a:pPr>
            <a:r>
              <a:rPr lang="en-US" sz="3200" i="0" strike="noStrike" dirty="0">
                <a:solidFill>
                  <a:srgbClr val="000000"/>
                </a:solidFill>
                <a:effectLst/>
              </a:rPr>
              <a:t> </a:t>
            </a:r>
            <a:r>
              <a:rPr lang="en-US" sz="3200" i="0" strike="noStrike" dirty="0">
                <a:solidFill>
                  <a:schemeClr val="accent2"/>
                </a:solidFill>
                <a:effectLst/>
              </a:rPr>
              <a:t>Conclusion &amp; future work</a:t>
            </a:r>
            <a:r>
              <a:rPr lang="en-US" sz="3200" dirty="0">
                <a:solidFill>
                  <a:schemeClr val="accent2"/>
                </a:solidFill>
              </a:rPr>
              <a:t>s</a:t>
            </a:r>
          </a:p>
        </p:txBody>
      </p:sp>
      <p:sp>
        <p:nvSpPr>
          <p:cNvPr id="3" name="Slide Number Placeholder 2">
            <a:extLst>
              <a:ext uri="{FF2B5EF4-FFF2-40B4-BE49-F238E27FC236}">
                <a16:creationId xmlns:a16="http://schemas.microsoft.com/office/drawing/2014/main" id="{BBD46DAD-16BC-EC70-DA8D-A3B42B86BFAD}"/>
              </a:ext>
            </a:extLst>
          </p:cNvPr>
          <p:cNvSpPr>
            <a:spLocks noGrp="1"/>
          </p:cNvSpPr>
          <p:nvPr>
            <p:ph type="sldNum" sz="quarter" idx="12"/>
          </p:nvPr>
        </p:nvSpPr>
        <p:spPr/>
        <p:txBody>
          <a:bodyPr/>
          <a:lstStyle/>
          <a:p>
            <a:fld id="{F13474A7-A420-284A-8C8B-D101C9EE89C0}" type="slidenum">
              <a:rPr lang="en-US" smtClean="0"/>
              <a:t>2</a:t>
            </a:fld>
            <a:endParaRPr lang="en-US" dirty="0"/>
          </a:p>
        </p:txBody>
      </p:sp>
    </p:spTree>
    <p:extLst>
      <p:ext uri="{BB962C8B-B14F-4D97-AF65-F5344CB8AC3E}">
        <p14:creationId xmlns:p14="http://schemas.microsoft.com/office/powerpoint/2010/main" val="2526322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C899B-723A-1674-2E71-3669DC90C9A7}"/>
              </a:ext>
            </a:extLst>
          </p:cNvPr>
          <p:cNvSpPr>
            <a:spLocks noGrp="1"/>
          </p:cNvSpPr>
          <p:nvPr>
            <p:ph type="title"/>
          </p:nvPr>
        </p:nvSpPr>
        <p:spPr>
          <a:xfrm>
            <a:off x="399136" y="0"/>
            <a:ext cx="10515600" cy="1325563"/>
          </a:xfrm>
        </p:spPr>
        <p:txBody>
          <a:bodyPr/>
          <a:lstStyle/>
          <a:p>
            <a:r>
              <a:rPr lang="en-US" b="0" i="0" dirty="0">
                <a:solidFill>
                  <a:schemeClr val="accent2"/>
                </a:solidFill>
                <a:effectLst/>
              </a:rPr>
              <a:t>Introduction</a:t>
            </a:r>
            <a:endParaRPr lang="en-US" dirty="0">
              <a:solidFill>
                <a:schemeClr val="accent2"/>
              </a:solidFill>
            </a:endParaRPr>
          </a:p>
        </p:txBody>
      </p:sp>
      <p:sp>
        <p:nvSpPr>
          <p:cNvPr id="3" name="Content Placeholder 2">
            <a:extLst>
              <a:ext uri="{FF2B5EF4-FFF2-40B4-BE49-F238E27FC236}">
                <a16:creationId xmlns:a16="http://schemas.microsoft.com/office/drawing/2014/main" id="{DF9CE4BA-DABE-8B88-5560-539BC62D704D}"/>
              </a:ext>
            </a:extLst>
          </p:cNvPr>
          <p:cNvSpPr>
            <a:spLocks noGrp="1"/>
          </p:cNvSpPr>
          <p:nvPr>
            <p:ph idx="1"/>
          </p:nvPr>
        </p:nvSpPr>
        <p:spPr>
          <a:xfrm>
            <a:off x="238498" y="1750665"/>
            <a:ext cx="7035140" cy="4351338"/>
          </a:xfrm>
        </p:spPr>
        <p:txBody>
          <a:bodyPr>
            <a:normAutofit/>
          </a:bodyPr>
          <a:lstStyle/>
          <a:p>
            <a:pPr algn="l">
              <a:buFont typeface="Arial" panose="020B0604020202020204" pitchFamily="34" charset="0"/>
              <a:buChar char="•"/>
            </a:pPr>
            <a:r>
              <a:rPr lang="en-US" b="0" i="0" dirty="0">
                <a:solidFill>
                  <a:srgbClr val="374151"/>
                </a:solidFill>
                <a:effectLst/>
              </a:rPr>
              <a:t>Graph databases offer a powerful way to represent and analyze complex relationships in data.</a:t>
            </a:r>
          </a:p>
          <a:p>
            <a:pPr algn="l">
              <a:buFont typeface="Arial" panose="020B0604020202020204" pitchFamily="34" charset="0"/>
              <a:buChar char="•"/>
            </a:pPr>
            <a:r>
              <a:rPr lang="en-US" b="0" i="0" dirty="0">
                <a:solidFill>
                  <a:srgbClr val="374151"/>
                </a:solidFill>
                <a:effectLst/>
              </a:rPr>
              <a:t>The ability to query graph databases using natural language brings a new level of simplicity, accessibility and </a:t>
            </a:r>
            <a:r>
              <a:rPr lang="en-US" sz="2800" b="0" i="0" dirty="0">
                <a:solidFill>
                  <a:srgbClr val="374151"/>
                </a:solidFill>
                <a:effectLst/>
              </a:rPr>
              <a:t>enhances user experience and productivity</a:t>
            </a:r>
            <a:r>
              <a:rPr lang="en-US" b="0" i="0" dirty="0">
                <a:solidFill>
                  <a:srgbClr val="374151"/>
                </a:solidFill>
                <a:effectLst/>
              </a:rPr>
              <a:t>.</a:t>
            </a:r>
          </a:p>
          <a:p>
            <a:r>
              <a:rPr lang="en-US" b="0" i="0" dirty="0">
                <a:solidFill>
                  <a:srgbClr val="374151"/>
                </a:solidFill>
                <a:effectLst/>
              </a:rPr>
              <a:t>This presentation will explore the use of natural text to query graph databases and its benefits</a:t>
            </a:r>
            <a:r>
              <a:rPr lang="en-US" sz="2800" b="0" i="0" dirty="0">
                <a:solidFill>
                  <a:srgbClr val="374151"/>
                </a:solidFill>
                <a:effectLst/>
              </a:rPr>
              <a:t>.</a:t>
            </a:r>
          </a:p>
          <a:p>
            <a:pPr algn="l">
              <a:buFont typeface="Arial" panose="020B0604020202020204" pitchFamily="34" charset="0"/>
              <a:buChar char="•"/>
            </a:pPr>
            <a:endParaRPr lang="en-US" b="0" i="0" dirty="0">
              <a:solidFill>
                <a:srgbClr val="374151"/>
              </a:solidFill>
              <a:effectLst/>
            </a:endParaRPr>
          </a:p>
        </p:txBody>
      </p:sp>
      <p:pic>
        <p:nvPicPr>
          <p:cNvPr id="4" name="Picture 3">
            <a:extLst>
              <a:ext uri="{FF2B5EF4-FFF2-40B4-BE49-F238E27FC236}">
                <a16:creationId xmlns:a16="http://schemas.microsoft.com/office/drawing/2014/main" id="{970F51E6-3AFE-D634-A237-1D04D0BC10AD}"/>
              </a:ext>
            </a:extLst>
          </p:cNvPr>
          <p:cNvPicPr>
            <a:picLocks noChangeAspect="1"/>
          </p:cNvPicPr>
          <p:nvPr/>
        </p:nvPicPr>
        <p:blipFill>
          <a:blip r:embed="rId2"/>
          <a:stretch>
            <a:fillRect/>
          </a:stretch>
        </p:blipFill>
        <p:spPr>
          <a:xfrm>
            <a:off x="7113319" y="1027906"/>
            <a:ext cx="4840183" cy="5074097"/>
          </a:xfrm>
          <a:prstGeom prst="rect">
            <a:avLst/>
          </a:prstGeom>
        </p:spPr>
      </p:pic>
      <p:sp>
        <p:nvSpPr>
          <p:cNvPr id="5" name="Slide Number Placeholder 4">
            <a:extLst>
              <a:ext uri="{FF2B5EF4-FFF2-40B4-BE49-F238E27FC236}">
                <a16:creationId xmlns:a16="http://schemas.microsoft.com/office/drawing/2014/main" id="{812AA378-6381-5D80-1A59-EF1CADF40EE2}"/>
              </a:ext>
            </a:extLst>
          </p:cNvPr>
          <p:cNvSpPr>
            <a:spLocks noGrp="1"/>
          </p:cNvSpPr>
          <p:nvPr>
            <p:ph type="sldNum" sz="quarter" idx="12"/>
          </p:nvPr>
        </p:nvSpPr>
        <p:spPr/>
        <p:txBody>
          <a:bodyPr/>
          <a:lstStyle/>
          <a:p>
            <a:fld id="{F13474A7-A420-284A-8C8B-D101C9EE89C0}" type="slidenum">
              <a:rPr lang="en-US" smtClean="0"/>
              <a:t>3</a:t>
            </a:fld>
            <a:endParaRPr lang="en-US" dirty="0"/>
          </a:p>
        </p:txBody>
      </p:sp>
    </p:spTree>
    <p:extLst>
      <p:ext uri="{BB962C8B-B14F-4D97-AF65-F5344CB8AC3E}">
        <p14:creationId xmlns:p14="http://schemas.microsoft.com/office/powerpoint/2010/main" val="1187067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20C57-D2BC-0221-EF91-3EDDD164C65B}"/>
              </a:ext>
            </a:extLst>
          </p:cNvPr>
          <p:cNvSpPr>
            <a:spLocks noGrp="1"/>
          </p:cNvSpPr>
          <p:nvPr>
            <p:ph type="title"/>
          </p:nvPr>
        </p:nvSpPr>
        <p:spPr>
          <a:xfrm>
            <a:off x="315913" y="1947"/>
            <a:ext cx="11140044" cy="1358179"/>
          </a:xfrm>
        </p:spPr>
        <p:txBody>
          <a:bodyPr/>
          <a:lstStyle/>
          <a:p>
            <a:r>
              <a:rPr lang="en-US" b="0" i="0" dirty="0">
                <a:solidFill>
                  <a:schemeClr val="accent2"/>
                </a:solidFill>
                <a:effectLst/>
              </a:rPr>
              <a:t>Graph Databases vs. Traditional Databases</a:t>
            </a:r>
            <a:endParaRPr lang="en-US" dirty="0">
              <a:solidFill>
                <a:schemeClr val="accent2"/>
              </a:solidFill>
            </a:endParaRPr>
          </a:p>
        </p:txBody>
      </p:sp>
      <p:sp>
        <p:nvSpPr>
          <p:cNvPr id="3" name="Content Placeholder 2">
            <a:extLst>
              <a:ext uri="{FF2B5EF4-FFF2-40B4-BE49-F238E27FC236}">
                <a16:creationId xmlns:a16="http://schemas.microsoft.com/office/drawing/2014/main" id="{A76A03A0-44CB-B120-86C4-17760BBFBCAB}"/>
              </a:ext>
            </a:extLst>
          </p:cNvPr>
          <p:cNvSpPr>
            <a:spLocks noGrp="1"/>
          </p:cNvSpPr>
          <p:nvPr>
            <p:ph idx="1"/>
          </p:nvPr>
        </p:nvSpPr>
        <p:spPr>
          <a:xfrm>
            <a:off x="201398" y="1185862"/>
            <a:ext cx="10806545" cy="4486275"/>
          </a:xfrm>
        </p:spPr>
        <p:txBody>
          <a:bodyPr>
            <a:normAutofit/>
          </a:bodyPr>
          <a:lstStyle/>
          <a:p>
            <a:pPr algn="l">
              <a:buFont typeface="Arial" panose="020B0604020202020204" pitchFamily="34" charset="0"/>
              <a:buChar char="•"/>
            </a:pPr>
            <a:endParaRPr lang="en-US" dirty="0">
              <a:solidFill>
                <a:srgbClr val="374151"/>
              </a:solidFill>
              <a:latin typeface="Söhne"/>
            </a:endParaRPr>
          </a:p>
          <a:p>
            <a:pPr algn="l">
              <a:buFont typeface="Arial" panose="020B0604020202020204" pitchFamily="34" charset="0"/>
              <a:buChar char="•"/>
            </a:pPr>
            <a:r>
              <a:rPr lang="en-US" b="0" i="0" dirty="0">
                <a:solidFill>
                  <a:srgbClr val="374151"/>
                </a:solidFill>
                <a:effectLst/>
              </a:rPr>
              <a:t>Traditional databases are based on the relational model, which can be limiting for complex relationships. </a:t>
            </a:r>
          </a:p>
          <a:p>
            <a:r>
              <a:rPr lang="en-US" b="0" i="0" dirty="0">
                <a:solidFill>
                  <a:srgbClr val="374151"/>
                </a:solidFill>
                <a:effectLst/>
              </a:rPr>
              <a:t>Store data in nodes and relationships, offering a more intuitive representation of interconnected data. Their flexible structure makes them ideal for scenarios with complex data models. </a:t>
            </a:r>
          </a:p>
          <a:p>
            <a:r>
              <a:rPr lang="en-US" b="0" i="0" dirty="0">
                <a:solidFill>
                  <a:srgbClr val="374151"/>
                </a:solidFill>
                <a:effectLst/>
              </a:rPr>
              <a:t>Graph databases excel at handling complex relationships and traversing paths efficiently.</a:t>
            </a:r>
          </a:p>
          <a:p>
            <a:endParaRPr lang="en-US" b="0" i="0" dirty="0">
              <a:solidFill>
                <a:srgbClr val="374151"/>
              </a:solidFill>
              <a:effectLst/>
              <a:latin typeface="Söhne"/>
            </a:endParaRP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endParaRPr lang="en-US" b="0" i="0" dirty="0">
              <a:solidFill>
                <a:srgbClr val="374151"/>
              </a:solidFill>
              <a:effectLst/>
              <a:latin typeface="Söhne"/>
            </a:endParaRPr>
          </a:p>
          <a:p>
            <a:endParaRPr lang="en-US" dirty="0"/>
          </a:p>
        </p:txBody>
      </p:sp>
      <p:sp>
        <p:nvSpPr>
          <p:cNvPr id="4" name="Slide Number Placeholder 3">
            <a:extLst>
              <a:ext uri="{FF2B5EF4-FFF2-40B4-BE49-F238E27FC236}">
                <a16:creationId xmlns:a16="http://schemas.microsoft.com/office/drawing/2014/main" id="{DFC4CC80-15E1-A9D5-8743-B1FF75846949}"/>
              </a:ext>
            </a:extLst>
          </p:cNvPr>
          <p:cNvSpPr>
            <a:spLocks noGrp="1"/>
          </p:cNvSpPr>
          <p:nvPr>
            <p:ph type="sldNum" sz="quarter" idx="12"/>
          </p:nvPr>
        </p:nvSpPr>
        <p:spPr/>
        <p:txBody>
          <a:bodyPr/>
          <a:lstStyle/>
          <a:p>
            <a:fld id="{F13474A7-A420-284A-8C8B-D101C9EE89C0}" type="slidenum">
              <a:rPr lang="en-US" smtClean="0"/>
              <a:t>4</a:t>
            </a:fld>
            <a:endParaRPr lang="en-US" dirty="0"/>
          </a:p>
        </p:txBody>
      </p:sp>
    </p:spTree>
    <p:extLst>
      <p:ext uri="{BB962C8B-B14F-4D97-AF65-F5344CB8AC3E}">
        <p14:creationId xmlns:p14="http://schemas.microsoft.com/office/powerpoint/2010/main" val="3771365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C2AD0-6232-F4AE-7D50-0F6F48743BA2}"/>
              </a:ext>
            </a:extLst>
          </p:cNvPr>
          <p:cNvSpPr>
            <a:spLocks noGrp="1"/>
          </p:cNvSpPr>
          <p:nvPr>
            <p:ph type="title"/>
          </p:nvPr>
        </p:nvSpPr>
        <p:spPr>
          <a:xfrm>
            <a:off x="282146" y="30612"/>
            <a:ext cx="11740978" cy="1325563"/>
          </a:xfrm>
        </p:spPr>
        <p:txBody>
          <a:bodyPr/>
          <a:lstStyle/>
          <a:p>
            <a:r>
              <a:rPr lang="en-US" b="0" i="0" dirty="0">
                <a:solidFill>
                  <a:schemeClr val="accent2"/>
                </a:solidFill>
                <a:effectLst/>
              </a:rPr>
              <a:t>Graph Databases and Small Infrastructure Capabilities</a:t>
            </a:r>
            <a:endParaRPr lang="en-US" dirty="0">
              <a:solidFill>
                <a:schemeClr val="accent2"/>
              </a:solidFill>
            </a:endParaRPr>
          </a:p>
        </p:txBody>
      </p:sp>
      <p:sp>
        <p:nvSpPr>
          <p:cNvPr id="3" name="Content Placeholder 2">
            <a:extLst>
              <a:ext uri="{FF2B5EF4-FFF2-40B4-BE49-F238E27FC236}">
                <a16:creationId xmlns:a16="http://schemas.microsoft.com/office/drawing/2014/main" id="{B57A05E6-11CD-E319-0B5D-1682A071A541}"/>
              </a:ext>
            </a:extLst>
          </p:cNvPr>
          <p:cNvSpPr>
            <a:spLocks noGrp="1"/>
          </p:cNvSpPr>
          <p:nvPr>
            <p:ph idx="1"/>
          </p:nvPr>
        </p:nvSpPr>
        <p:spPr>
          <a:xfrm>
            <a:off x="282146" y="1680593"/>
            <a:ext cx="10515600" cy="4351338"/>
          </a:xfrm>
        </p:spPr>
        <p:txBody>
          <a:bodyPr>
            <a:normAutofit fontScale="92500"/>
          </a:bodyPr>
          <a:lstStyle/>
          <a:p>
            <a:pPr marL="0" indent="0" algn="l">
              <a:buNone/>
            </a:pPr>
            <a:r>
              <a:rPr lang="en-US" b="1" i="0" dirty="0">
                <a:solidFill>
                  <a:srgbClr val="374151"/>
                </a:solidFill>
                <a:effectLst/>
              </a:rPr>
              <a:t>Scalability: </a:t>
            </a:r>
            <a:r>
              <a:rPr lang="en-US" b="0" i="0" dirty="0">
                <a:solidFill>
                  <a:srgbClr val="374151"/>
                </a:solidFill>
                <a:effectLst/>
              </a:rPr>
              <a:t>Graph databases offer efficient data storage and processing, ideal for organizations with limited hardware resources. They leverage efficient indexing and data storage techniques to optimize performance.</a:t>
            </a:r>
          </a:p>
          <a:p>
            <a:pPr algn="l">
              <a:buFont typeface="Arial" panose="020B0604020202020204" pitchFamily="34" charset="0"/>
              <a:buChar char="•"/>
            </a:pPr>
            <a:endParaRPr lang="en-US" b="0" i="0" dirty="0">
              <a:solidFill>
                <a:srgbClr val="374151"/>
              </a:solidFill>
              <a:effectLst/>
            </a:endParaRPr>
          </a:p>
          <a:p>
            <a:pPr marL="0" indent="0" algn="l">
              <a:buNone/>
            </a:pPr>
            <a:r>
              <a:rPr lang="en-US" b="1" i="0" dirty="0">
                <a:solidFill>
                  <a:srgbClr val="374151"/>
                </a:solidFill>
                <a:effectLst/>
              </a:rPr>
              <a:t>Cost-Effectiveness: </a:t>
            </a:r>
            <a:r>
              <a:rPr lang="en-US" b="0" i="0" dirty="0">
                <a:solidFill>
                  <a:srgbClr val="374151"/>
                </a:solidFill>
                <a:effectLst/>
              </a:rPr>
              <a:t>Reduced infrastructure requirements lead to cost savings. This makes them a cost-effective choice for organizations with small infrastructure capabilities.</a:t>
            </a:r>
          </a:p>
          <a:p>
            <a:pPr algn="l">
              <a:buFont typeface="Arial" panose="020B0604020202020204" pitchFamily="34" charset="0"/>
              <a:buChar char="•"/>
            </a:pPr>
            <a:endParaRPr lang="en-US" b="0" i="0" dirty="0">
              <a:solidFill>
                <a:srgbClr val="374151"/>
              </a:solidFill>
              <a:effectLst/>
            </a:endParaRPr>
          </a:p>
          <a:p>
            <a:pPr marL="0" indent="0" algn="l">
              <a:buNone/>
            </a:pPr>
            <a:r>
              <a:rPr lang="en-US" b="0" i="0" dirty="0">
                <a:solidFill>
                  <a:srgbClr val="374151"/>
                </a:solidFill>
                <a:effectLst/>
              </a:rPr>
              <a:t>Suitable for Startups and SMEs: Graph databases allow smaller organizations to harness the power of complex data analysis.</a:t>
            </a:r>
            <a:endParaRPr lang="en-US" dirty="0"/>
          </a:p>
        </p:txBody>
      </p:sp>
      <p:sp>
        <p:nvSpPr>
          <p:cNvPr id="4" name="Slide Number Placeholder 3">
            <a:extLst>
              <a:ext uri="{FF2B5EF4-FFF2-40B4-BE49-F238E27FC236}">
                <a16:creationId xmlns:a16="http://schemas.microsoft.com/office/drawing/2014/main" id="{3C57642B-93F9-6BF6-A754-9A8E3210B8DC}"/>
              </a:ext>
            </a:extLst>
          </p:cNvPr>
          <p:cNvSpPr>
            <a:spLocks noGrp="1"/>
          </p:cNvSpPr>
          <p:nvPr>
            <p:ph type="sldNum" sz="quarter" idx="12"/>
          </p:nvPr>
        </p:nvSpPr>
        <p:spPr/>
        <p:txBody>
          <a:bodyPr/>
          <a:lstStyle/>
          <a:p>
            <a:fld id="{F13474A7-A420-284A-8C8B-D101C9EE89C0}" type="slidenum">
              <a:rPr lang="en-US" smtClean="0"/>
              <a:t>5</a:t>
            </a:fld>
            <a:endParaRPr lang="en-US" dirty="0"/>
          </a:p>
        </p:txBody>
      </p:sp>
    </p:spTree>
    <p:extLst>
      <p:ext uri="{BB962C8B-B14F-4D97-AF65-F5344CB8AC3E}">
        <p14:creationId xmlns:p14="http://schemas.microsoft.com/office/powerpoint/2010/main" val="3250488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B442B-1CE3-54B2-29CE-44DF49E697D9}"/>
              </a:ext>
            </a:extLst>
          </p:cNvPr>
          <p:cNvSpPr>
            <a:spLocks noGrp="1"/>
          </p:cNvSpPr>
          <p:nvPr>
            <p:ph type="title"/>
          </p:nvPr>
        </p:nvSpPr>
        <p:spPr>
          <a:xfrm>
            <a:off x="173105" y="136525"/>
            <a:ext cx="10515600" cy="822544"/>
          </a:xfrm>
        </p:spPr>
        <p:txBody>
          <a:bodyPr/>
          <a:lstStyle/>
          <a:p>
            <a:r>
              <a:rPr lang="en-US" dirty="0">
                <a:solidFill>
                  <a:schemeClr val="accent2"/>
                </a:solidFill>
              </a:rPr>
              <a:t>Cypher Queries</a:t>
            </a:r>
          </a:p>
        </p:txBody>
      </p:sp>
      <p:sp>
        <p:nvSpPr>
          <p:cNvPr id="3" name="Content Placeholder 2">
            <a:extLst>
              <a:ext uri="{FF2B5EF4-FFF2-40B4-BE49-F238E27FC236}">
                <a16:creationId xmlns:a16="http://schemas.microsoft.com/office/drawing/2014/main" id="{B69346F6-A502-0A8F-4231-861EAB281971}"/>
              </a:ext>
            </a:extLst>
          </p:cNvPr>
          <p:cNvSpPr>
            <a:spLocks noGrp="1"/>
          </p:cNvSpPr>
          <p:nvPr>
            <p:ph idx="1"/>
          </p:nvPr>
        </p:nvSpPr>
        <p:spPr>
          <a:xfrm>
            <a:off x="173105" y="1223319"/>
            <a:ext cx="10675133" cy="4949946"/>
          </a:xfrm>
        </p:spPr>
        <p:txBody>
          <a:bodyPr>
            <a:normAutofit/>
          </a:bodyPr>
          <a:lstStyle/>
          <a:p>
            <a:pPr marL="0" indent="0">
              <a:buNone/>
            </a:pPr>
            <a:r>
              <a:rPr lang="en-US" sz="2400" dirty="0"/>
              <a:t>Cypher is a query language specifically designed for querying and manipulating data in graph databases. It is widely used in graph database systems like Neo4j.</a:t>
            </a:r>
          </a:p>
          <a:p>
            <a:pPr marL="0" indent="0">
              <a:buNone/>
            </a:pPr>
            <a:endParaRPr lang="en-US" sz="2400" dirty="0"/>
          </a:p>
          <a:p>
            <a:pPr marL="0" indent="0">
              <a:buNone/>
            </a:pPr>
            <a:endParaRPr lang="en-US" sz="2400" dirty="0"/>
          </a:p>
          <a:p>
            <a:pPr marL="0" indent="0">
              <a:buNone/>
            </a:pPr>
            <a:endParaRPr lang="en-US" sz="2400" dirty="0"/>
          </a:p>
        </p:txBody>
      </p:sp>
      <p:sp>
        <p:nvSpPr>
          <p:cNvPr id="4" name="Slide Number Placeholder 3">
            <a:extLst>
              <a:ext uri="{FF2B5EF4-FFF2-40B4-BE49-F238E27FC236}">
                <a16:creationId xmlns:a16="http://schemas.microsoft.com/office/drawing/2014/main" id="{CCD5B26C-4DA3-24B1-1834-C1B513C78ED3}"/>
              </a:ext>
            </a:extLst>
          </p:cNvPr>
          <p:cNvSpPr>
            <a:spLocks noGrp="1"/>
          </p:cNvSpPr>
          <p:nvPr>
            <p:ph type="sldNum" sz="quarter" idx="12"/>
          </p:nvPr>
        </p:nvSpPr>
        <p:spPr/>
        <p:txBody>
          <a:bodyPr/>
          <a:lstStyle/>
          <a:p>
            <a:fld id="{F13474A7-A420-284A-8C8B-D101C9EE89C0}" type="slidenum">
              <a:rPr lang="en-US" smtClean="0"/>
              <a:t>6</a:t>
            </a:fld>
            <a:endParaRPr lang="en-US" dirty="0"/>
          </a:p>
        </p:txBody>
      </p:sp>
      <p:pic>
        <p:nvPicPr>
          <p:cNvPr id="5" name="Picture 4">
            <a:extLst>
              <a:ext uri="{FF2B5EF4-FFF2-40B4-BE49-F238E27FC236}">
                <a16:creationId xmlns:a16="http://schemas.microsoft.com/office/drawing/2014/main" id="{BB15F4C2-9DB5-E544-F87D-03B02B91BA4A}"/>
              </a:ext>
            </a:extLst>
          </p:cNvPr>
          <p:cNvPicPr>
            <a:picLocks noChangeAspect="1"/>
          </p:cNvPicPr>
          <p:nvPr/>
        </p:nvPicPr>
        <p:blipFill>
          <a:blip r:embed="rId2"/>
          <a:stretch>
            <a:fillRect/>
          </a:stretch>
        </p:blipFill>
        <p:spPr>
          <a:xfrm>
            <a:off x="247743" y="2164993"/>
            <a:ext cx="10515600" cy="2172542"/>
          </a:xfrm>
          <a:prstGeom prst="rect">
            <a:avLst/>
          </a:prstGeom>
        </p:spPr>
      </p:pic>
      <p:sp>
        <p:nvSpPr>
          <p:cNvPr id="6" name="TextBox 5">
            <a:extLst>
              <a:ext uri="{FF2B5EF4-FFF2-40B4-BE49-F238E27FC236}">
                <a16:creationId xmlns:a16="http://schemas.microsoft.com/office/drawing/2014/main" id="{DA74CAAA-3D75-83C6-7F68-49973A3A1961}"/>
              </a:ext>
            </a:extLst>
          </p:cNvPr>
          <p:cNvSpPr txBox="1"/>
          <p:nvPr/>
        </p:nvSpPr>
        <p:spPr>
          <a:xfrm>
            <a:off x="630621" y="4813738"/>
            <a:ext cx="9774620" cy="1477328"/>
          </a:xfrm>
          <a:prstGeom prst="rect">
            <a:avLst/>
          </a:prstGeom>
          <a:noFill/>
        </p:spPr>
        <p:txBody>
          <a:bodyPr wrap="square" rtlCol="0">
            <a:spAutoFit/>
          </a:bodyPr>
          <a:lstStyle/>
          <a:p>
            <a:r>
              <a:rPr lang="en-US" dirty="0">
                <a:solidFill>
                  <a:srgbClr val="FF0000"/>
                </a:solidFill>
              </a:rPr>
              <a:t>Drawbacks for Non-Tech users:</a:t>
            </a:r>
          </a:p>
          <a:p>
            <a:endParaRPr lang="en-US" dirty="0">
              <a:solidFill>
                <a:srgbClr val="FF0000"/>
              </a:solidFill>
            </a:endParaRPr>
          </a:p>
          <a:p>
            <a:pPr marL="285750" indent="-285750">
              <a:buFont typeface="Arial" panose="020B0604020202020204" pitchFamily="34" charset="0"/>
              <a:buChar char="•"/>
            </a:pPr>
            <a:r>
              <a:rPr lang="en-US" dirty="0"/>
              <a:t>Complexity in creating and understanding the Syntax.</a:t>
            </a:r>
          </a:p>
          <a:p>
            <a:pPr marL="285750" indent="-285750">
              <a:buFont typeface="Arial" panose="020B0604020202020204" pitchFamily="34" charset="0"/>
              <a:buChar char="•"/>
            </a:pPr>
            <a:r>
              <a:rPr lang="en-US" dirty="0"/>
              <a:t>Lack of knowledge and higher learning effort needed to get them worked.</a:t>
            </a:r>
          </a:p>
          <a:p>
            <a:pPr marL="285750" indent="-285750">
              <a:buFont typeface="Arial" panose="020B0604020202020204" pitchFamily="34" charset="0"/>
              <a:buChar char="•"/>
            </a:pPr>
            <a:r>
              <a:rPr lang="en-US" dirty="0"/>
              <a:t>Query optimization and advanced querying is not easy. </a:t>
            </a:r>
          </a:p>
        </p:txBody>
      </p:sp>
    </p:spTree>
    <p:extLst>
      <p:ext uri="{BB962C8B-B14F-4D97-AF65-F5344CB8AC3E}">
        <p14:creationId xmlns:p14="http://schemas.microsoft.com/office/powerpoint/2010/main" val="894876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E760-A7BF-068B-83B7-C3B7F0A1B4C1}"/>
              </a:ext>
            </a:extLst>
          </p:cNvPr>
          <p:cNvSpPr>
            <a:spLocks noGrp="1"/>
          </p:cNvSpPr>
          <p:nvPr>
            <p:ph type="title"/>
          </p:nvPr>
        </p:nvSpPr>
        <p:spPr>
          <a:xfrm>
            <a:off x="222127" y="18255"/>
            <a:ext cx="10515600" cy="1325563"/>
          </a:xfrm>
        </p:spPr>
        <p:txBody>
          <a:bodyPr/>
          <a:lstStyle/>
          <a:p>
            <a:r>
              <a:rPr lang="en-US" b="0" i="0" dirty="0">
                <a:solidFill>
                  <a:schemeClr val="accent2"/>
                </a:solidFill>
                <a:effectLst/>
              </a:rPr>
              <a:t>Use Case Overview</a:t>
            </a:r>
            <a:endParaRPr lang="en-US" dirty="0">
              <a:solidFill>
                <a:schemeClr val="accent2"/>
              </a:solidFill>
            </a:endParaRPr>
          </a:p>
        </p:txBody>
      </p:sp>
      <p:sp>
        <p:nvSpPr>
          <p:cNvPr id="3" name="Content Placeholder 2">
            <a:extLst>
              <a:ext uri="{FF2B5EF4-FFF2-40B4-BE49-F238E27FC236}">
                <a16:creationId xmlns:a16="http://schemas.microsoft.com/office/drawing/2014/main" id="{6181554C-E943-1D4C-B987-F4CD8D5391F4}"/>
              </a:ext>
            </a:extLst>
          </p:cNvPr>
          <p:cNvSpPr>
            <a:spLocks noGrp="1"/>
          </p:cNvSpPr>
          <p:nvPr>
            <p:ph idx="1"/>
          </p:nvPr>
        </p:nvSpPr>
        <p:spPr>
          <a:xfrm>
            <a:off x="222127" y="1343818"/>
            <a:ext cx="6053686" cy="4799425"/>
          </a:xfrm>
        </p:spPr>
        <p:txBody>
          <a:bodyPr>
            <a:normAutofit fontScale="85000" lnSpcReduction="10000"/>
          </a:bodyPr>
          <a:lstStyle/>
          <a:p>
            <a:pPr marL="0" indent="0" algn="l">
              <a:buNone/>
            </a:pPr>
            <a:r>
              <a:rPr lang="en-US" sz="3200" b="1" dirty="0">
                <a:solidFill>
                  <a:srgbClr val="374151"/>
                </a:solidFill>
              </a:rPr>
              <a:t>Idea:</a:t>
            </a:r>
            <a:r>
              <a:rPr lang="en-US" sz="3200" dirty="0">
                <a:solidFill>
                  <a:srgbClr val="374151"/>
                </a:solidFill>
              </a:rPr>
              <a:t>  </a:t>
            </a:r>
            <a:r>
              <a:rPr lang="en-US" sz="3200" b="0" i="0" dirty="0">
                <a:solidFill>
                  <a:srgbClr val="374151"/>
                </a:solidFill>
                <a:effectLst/>
              </a:rPr>
              <a:t>We employ the small NLP trained models to produce the cypher queries that can be executable on the Neo4j databases to retrieve the results. </a:t>
            </a:r>
          </a:p>
          <a:p>
            <a:pPr marL="0" indent="0">
              <a:buNone/>
            </a:pPr>
            <a:endParaRPr lang="en-US" dirty="0"/>
          </a:p>
          <a:p>
            <a:r>
              <a:rPr lang="en-US" dirty="0"/>
              <a:t>Our use case revolves around a small movie database stored in a Neo4j database. </a:t>
            </a:r>
          </a:p>
          <a:p>
            <a:r>
              <a:rPr lang="en-US" b="0" i="0" dirty="0">
                <a:solidFill>
                  <a:srgbClr val="374151"/>
                </a:solidFill>
                <a:effectLst/>
              </a:rPr>
              <a:t>Users want to find connections between individuals based on their works and mutual participations.</a:t>
            </a:r>
          </a:p>
          <a:p>
            <a:pPr algn="l">
              <a:buFont typeface="Arial" panose="020B0604020202020204" pitchFamily="34" charset="0"/>
              <a:buChar char="•"/>
            </a:pPr>
            <a:r>
              <a:rPr lang="en-US" b="0" i="0" dirty="0">
                <a:solidFill>
                  <a:srgbClr val="374151"/>
                </a:solidFill>
                <a:effectLst/>
              </a:rPr>
              <a:t>Using natural language queries, they can easily find relevant information from the graph database.</a:t>
            </a:r>
          </a:p>
          <a:p>
            <a:endParaRPr lang="en-US" dirty="0"/>
          </a:p>
        </p:txBody>
      </p:sp>
      <p:sp>
        <p:nvSpPr>
          <p:cNvPr id="4" name="Slide Number Placeholder 3">
            <a:extLst>
              <a:ext uri="{FF2B5EF4-FFF2-40B4-BE49-F238E27FC236}">
                <a16:creationId xmlns:a16="http://schemas.microsoft.com/office/drawing/2014/main" id="{EBD753C9-16CC-6843-F88A-1948C60E1789}"/>
              </a:ext>
            </a:extLst>
          </p:cNvPr>
          <p:cNvSpPr>
            <a:spLocks noGrp="1"/>
          </p:cNvSpPr>
          <p:nvPr>
            <p:ph type="sldNum" sz="quarter" idx="12"/>
          </p:nvPr>
        </p:nvSpPr>
        <p:spPr/>
        <p:txBody>
          <a:bodyPr/>
          <a:lstStyle/>
          <a:p>
            <a:fld id="{F13474A7-A420-284A-8C8B-D101C9EE89C0}" type="slidenum">
              <a:rPr lang="en-US" smtClean="0"/>
              <a:t>7</a:t>
            </a:fld>
            <a:endParaRPr lang="en-US" dirty="0"/>
          </a:p>
        </p:txBody>
      </p:sp>
      <p:pic>
        <p:nvPicPr>
          <p:cNvPr id="5" name="Picture 4">
            <a:extLst>
              <a:ext uri="{FF2B5EF4-FFF2-40B4-BE49-F238E27FC236}">
                <a16:creationId xmlns:a16="http://schemas.microsoft.com/office/drawing/2014/main" id="{D0EE87A2-F003-CA9C-2959-C799BC8C6982}"/>
              </a:ext>
            </a:extLst>
          </p:cNvPr>
          <p:cNvPicPr>
            <a:picLocks noChangeAspect="1"/>
          </p:cNvPicPr>
          <p:nvPr/>
        </p:nvPicPr>
        <p:blipFill>
          <a:blip r:embed="rId2"/>
          <a:stretch>
            <a:fillRect/>
          </a:stretch>
        </p:blipFill>
        <p:spPr>
          <a:xfrm>
            <a:off x="6527964" y="210746"/>
            <a:ext cx="5295900" cy="3004225"/>
          </a:xfrm>
          <a:prstGeom prst="rect">
            <a:avLst/>
          </a:prstGeom>
        </p:spPr>
      </p:pic>
      <p:pic>
        <p:nvPicPr>
          <p:cNvPr id="6" name="Picture 5">
            <a:extLst>
              <a:ext uri="{FF2B5EF4-FFF2-40B4-BE49-F238E27FC236}">
                <a16:creationId xmlns:a16="http://schemas.microsoft.com/office/drawing/2014/main" id="{1F80CAAA-502B-DD98-6289-340C0C0FBF3D}"/>
              </a:ext>
            </a:extLst>
          </p:cNvPr>
          <p:cNvPicPr>
            <a:picLocks noChangeAspect="1"/>
          </p:cNvPicPr>
          <p:nvPr/>
        </p:nvPicPr>
        <p:blipFill>
          <a:blip r:embed="rId3"/>
          <a:stretch>
            <a:fillRect/>
          </a:stretch>
        </p:blipFill>
        <p:spPr>
          <a:xfrm>
            <a:off x="6527964" y="3429000"/>
            <a:ext cx="5295900" cy="3370546"/>
          </a:xfrm>
          <a:prstGeom prst="rect">
            <a:avLst/>
          </a:prstGeom>
        </p:spPr>
      </p:pic>
    </p:spTree>
    <p:extLst>
      <p:ext uri="{BB962C8B-B14F-4D97-AF65-F5344CB8AC3E}">
        <p14:creationId xmlns:p14="http://schemas.microsoft.com/office/powerpoint/2010/main" val="3201891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3E4FD-CB7D-D6E2-78EB-C480E23C400B}"/>
              </a:ext>
            </a:extLst>
          </p:cNvPr>
          <p:cNvSpPr>
            <a:spLocks noGrp="1"/>
          </p:cNvSpPr>
          <p:nvPr>
            <p:ph type="title"/>
          </p:nvPr>
        </p:nvSpPr>
        <p:spPr>
          <a:xfrm>
            <a:off x="280060" y="0"/>
            <a:ext cx="10515600" cy="1325563"/>
          </a:xfrm>
        </p:spPr>
        <p:txBody>
          <a:bodyPr/>
          <a:lstStyle/>
          <a:p>
            <a:r>
              <a:rPr lang="en-US" b="0" i="0" dirty="0">
                <a:solidFill>
                  <a:schemeClr val="accent2"/>
                </a:solidFill>
                <a:effectLst/>
              </a:rPr>
              <a:t>Implementation Process Overview</a:t>
            </a:r>
            <a:endParaRPr lang="en-US" dirty="0">
              <a:solidFill>
                <a:schemeClr val="accent2"/>
              </a:solidFill>
            </a:endParaRPr>
          </a:p>
        </p:txBody>
      </p:sp>
      <p:sp>
        <p:nvSpPr>
          <p:cNvPr id="3" name="Content Placeholder 2">
            <a:extLst>
              <a:ext uri="{FF2B5EF4-FFF2-40B4-BE49-F238E27FC236}">
                <a16:creationId xmlns:a16="http://schemas.microsoft.com/office/drawing/2014/main" id="{FEA2AFD4-9295-7601-B0DB-4DD317460930}"/>
              </a:ext>
            </a:extLst>
          </p:cNvPr>
          <p:cNvSpPr>
            <a:spLocks noGrp="1"/>
          </p:cNvSpPr>
          <p:nvPr>
            <p:ph idx="1"/>
          </p:nvPr>
        </p:nvSpPr>
        <p:spPr>
          <a:xfrm>
            <a:off x="282534" y="1236807"/>
            <a:ext cx="5576455" cy="4868883"/>
          </a:xfrm>
        </p:spPr>
        <p:txBody>
          <a:bodyPr>
            <a:noAutofit/>
          </a:bodyPr>
          <a:lstStyle/>
          <a:p>
            <a:pPr marL="0" indent="0" algn="l">
              <a:buNone/>
            </a:pPr>
            <a:r>
              <a:rPr lang="en-US" sz="2400" b="1" dirty="0">
                <a:solidFill>
                  <a:srgbClr val="374151"/>
                </a:solidFill>
              </a:rPr>
              <a:t>Web Application: </a:t>
            </a:r>
            <a:r>
              <a:rPr lang="en-US" sz="2400" dirty="0">
                <a:solidFill>
                  <a:srgbClr val="374151"/>
                </a:solidFill>
              </a:rPr>
              <a:t>User interface for user to access the graph database.</a:t>
            </a:r>
          </a:p>
          <a:p>
            <a:pPr marL="0" indent="0" algn="l">
              <a:buNone/>
            </a:pPr>
            <a:r>
              <a:rPr lang="en-US" sz="2400" b="1" i="0" dirty="0">
                <a:solidFill>
                  <a:srgbClr val="374151"/>
                </a:solidFill>
                <a:effectLst/>
              </a:rPr>
              <a:t>NLP Model Training: </a:t>
            </a:r>
            <a:r>
              <a:rPr lang="en-US" sz="2400" i="0" dirty="0">
                <a:solidFill>
                  <a:srgbClr val="374151"/>
                </a:solidFill>
                <a:effectLst/>
              </a:rPr>
              <a:t>This step involves training </a:t>
            </a:r>
            <a:r>
              <a:rPr lang="en-US" sz="2400" dirty="0">
                <a:solidFill>
                  <a:srgbClr val="374151"/>
                </a:solidFill>
              </a:rPr>
              <a:t>any base language model to suit our requirements using new entity names/labels etc..</a:t>
            </a:r>
            <a:endParaRPr lang="en-US" sz="2400" b="1" i="0" dirty="0">
              <a:solidFill>
                <a:srgbClr val="374151"/>
              </a:solidFill>
              <a:effectLst/>
            </a:endParaRPr>
          </a:p>
          <a:p>
            <a:pPr marL="0" indent="0" algn="l">
              <a:buNone/>
            </a:pPr>
            <a:r>
              <a:rPr lang="en-US" sz="2400" b="1" i="0" dirty="0">
                <a:solidFill>
                  <a:srgbClr val="374151"/>
                </a:solidFill>
                <a:effectLst/>
              </a:rPr>
              <a:t>NLP Model Processing: </a:t>
            </a:r>
            <a:r>
              <a:rPr lang="en-US" sz="2400" b="0" i="0" dirty="0">
                <a:solidFill>
                  <a:srgbClr val="374151"/>
                </a:solidFill>
                <a:effectLst/>
              </a:rPr>
              <a:t>This step includes natural language  processing to find the entities, keywords and query generation from existing query templates.</a:t>
            </a:r>
            <a:endParaRPr lang="en-US" sz="2400" dirty="0"/>
          </a:p>
          <a:p>
            <a:pPr marL="0" indent="0">
              <a:buNone/>
            </a:pPr>
            <a:r>
              <a:rPr lang="en-US" sz="2400" b="1" i="0" dirty="0">
                <a:solidFill>
                  <a:srgbClr val="374151"/>
                </a:solidFill>
                <a:effectLst/>
              </a:rPr>
              <a:t>Neo4j Execution: </a:t>
            </a:r>
            <a:r>
              <a:rPr lang="en-US" sz="2400" b="0" i="0" dirty="0">
                <a:solidFill>
                  <a:srgbClr val="374151"/>
                </a:solidFill>
                <a:effectLst/>
              </a:rPr>
              <a:t>This step process the query generated for Neo4j cypher execution and then to presenting the results to user.</a:t>
            </a:r>
            <a:endParaRPr lang="en-US" sz="2400" dirty="0"/>
          </a:p>
        </p:txBody>
      </p:sp>
      <p:pic>
        <p:nvPicPr>
          <p:cNvPr id="4" name="Picture 3">
            <a:extLst>
              <a:ext uri="{FF2B5EF4-FFF2-40B4-BE49-F238E27FC236}">
                <a16:creationId xmlns:a16="http://schemas.microsoft.com/office/drawing/2014/main" id="{B6CDC623-22FA-0D11-463A-86CFE98C2900}"/>
              </a:ext>
            </a:extLst>
          </p:cNvPr>
          <p:cNvPicPr>
            <a:picLocks noChangeAspect="1"/>
          </p:cNvPicPr>
          <p:nvPr/>
        </p:nvPicPr>
        <p:blipFill>
          <a:blip r:embed="rId2"/>
          <a:stretch>
            <a:fillRect/>
          </a:stretch>
        </p:blipFill>
        <p:spPr>
          <a:xfrm>
            <a:off x="5783281" y="1253331"/>
            <a:ext cx="5576455" cy="5428190"/>
          </a:xfrm>
          <a:prstGeom prst="rect">
            <a:avLst/>
          </a:prstGeom>
        </p:spPr>
      </p:pic>
      <p:sp>
        <p:nvSpPr>
          <p:cNvPr id="5" name="Slide Number Placeholder 4">
            <a:extLst>
              <a:ext uri="{FF2B5EF4-FFF2-40B4-BE49-F238E27FC236}">
                <a16:creationId xmlns:a16="http://schemas.microsoft.com/office/drawing/2014/main" id="{30E6CE25-CD30-2050-E47A-3057819CB20C}"/>
              </a:ext>
            </a:extLst>
          </p:cNvPr>
          <p:cNvSpPr>
            <a:spLocks noGrp="1"/>
          </p:cNvSpPr>
          <p:nvPr>
            <p:ph type="sldNum" sz="quarter" idx="12"/>
          </p:nvPr>
        </p:nvSpPr>
        <p:spPr/>
        <p:txBody>
          <a:bodyPr/>
          <a:lstStyle/>
          <a:p>
            <a:fld id="{F13474A7-A420-284A-8C8B-D101C9EE89C0}" type="slidenum">
              <a:rPr lang="en-US" smtClean="0"/>
              <a:t>8</a:t>
            </a:fld>
            <a:endParaRPr lang="en-US" dirty="0"/>
          </a:p>
        </p:txBody>
      </p:sp>
    </p:spTree>
    <p:extLst>
      <p:ext uri="{BB962C8B-B14F-4D97-AF65-F5344CB8AC3E}">
        <p14:creationId xmlns:p14="http://schemas.microsoft.com/office/powerpoint/2010/main" val="2215206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F0F28-AEFA-0BAD-A463-D253F77FDEED}"/>
              </a:ext>
            </a:extLst>
          </p:cNvPr>
          <p:cNvSpPr>
            <a:spLocks noGrp="1"/>
          </p:cNvSpPr>
          <p:nvPr>
            <p:ph type="title"/>
          </p:nvPr>
        </p:nvSpPr>
        <p:spPr>
          <a:xfrm>
            <a:off x="291761" y="-8280"/>
            <a:ext cx="10515600" cy="1325563"/>
          </a:xfrm>
        </p:spPr>
        <p:txBody>
          <a:bodyPr/>
          <a:lstStyle/>
          <a:p>
            <a:r>
              <a:rPr lang="en-US" dirty="0">
                <a:solidFill>
                  <a:schemeClr val="accent2"/>
                </a:solidFill>
              </a:rPr>
              <a:t>NLP Model Training</a:t>
            </a:r>
          </a:p>
        </p:txBody>
      </p:sp>
      <p:sp>
        <p:nvSpPr>
          <p:cNvPr id="3" name="Content Placeholder 2">
            <a:extLst>
              <a:ext uri="{FF2B5EF4-FFF2-40B4-BE49-F238E27FC236}">
                <a16:creationId xmlns:a16="http://schemas.microsoft.com/office/drawing/2014/main" id="{6AE797D6-A597-BA74-EDAC-7E62842EA045}"/>
              </a:ext>
            </a:extLst>
          </p:cNvPr>
          <p:cNvSpPr>
            <a:spLocks noGrp="1"/>
          </p:cNvSpPr>
          <p:nvPr>
            <p:ph idx="1"/>
          </p:nvPr>
        </p:nvSpPr>
        <p:spPr>
          <a:xfrm>
            <a:off x="161627" y="1567121"/>
            <a:ext cx="10775868" cy="4351338"/>
          </a:xfrm>
        </p:spPr>
        <p:txBody>
          <a:bodyPr>
            <a:normAutofit lnSpcReduction="10000"/>
          </a:bodyPr>
          <a:lstStyle/>
          <a:p>
            <a:r>
              <a:rPr lang="en-US" dirty="0"/>
              <a:t>Training the small already developed language models to fulfill our requirements could be effective for our use cases considering the capabilities we are aiming with this project.</a:t>
            </a:r>
          </a:p>
          <a:p>
            <a:r>
              <a:rPr lang="en-US" dirty="0"/>
              <a:t>Utilizing already developed small language models like SpaCy offers time-saving, reliable performance, extensive language support, flexibility, a rich feature set, and community support compared to developing a new NLP model from scratch for generating Neo4j Cypher queries.</a:t>
            </a:r>
          </a:p>
          <a:p>
            <a:r>
              <a:rPr lang="en-US" dirty="0"/>
              <a:t>Employed trained models like en_core_web_sm, en_core_web_lg and en_core_web_trf and finalized en_core_web_lg model for my use case based on my computing resources and the available feature set.</a:t>
            </a:r>
          </a:p>
          <a:p>
            <a:endParaRPr lang="en-US" dirty="0"/>
          </a:p>
        </p:txBody>
      </p:sp>
      <p:sp>
        <p:nvSpPr>
          <p:cNvPr id="4" name="Slide Number Placeholder 3">
            <a:extLst>
              <a:ext uri="{FF2B5EF4-FFF2-40B4-BE49-F238E27FC236}">
                <a16:creationId xmlns:a16="http://schemas.microsoft.com/office/drawing/2014/main" id="{DFDA08F9-C220-81BA-0B0D-24DC81015B7F}"/>
              </a:ext>
            </a:extLst>
          </p:cNvPr>
          <p:cNvSpPr>
            <a:spLocks noGrp="1"/>
          </p:cNvSpPr>
          <p:nvPr>
            <p:ph type="sldNum" sz="quarter" idx="12"/>
          </p:nvPr>
        </p:nvSpPr>
        <p:spPr/>
        <p:txBody>
          <a:bodyPr/>
          <a:lstStyle/>
          <a:p>
            <a:fld id="{F13474A7-A420-284A-8C8B-D101C9EE89C0}" type="slidenum">
              <a:rPr lang="en-US" smtClean="0"/>
              <a:t>9</a:t>
            </a:fld>
            <a:endParaRPr lang="en-US" dirty="0"/>
          </a:p>
        </p:txBody>
      </p:sp>
    </p:spTree>
    <p:extLst>
      <p:ext uri="{BB962C8B-B14F-4D97-AF65-F5344CB8AC3E}">
        <p14:creationId xmlns:p14="http://schemas.microsoft.com/office/powerpoint/2010/main" val="1320757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1370</TotalTime>
  <Words>1592</Words>
  <Application>Microsoft Macintosh PowerPoint</Application>
  <PresentationFormat>Widescreen</PresentationFormat>
  <Paragraphs>131</Paragraphs>
  <Slides>19</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Söhne</vt:lpstr>
      <vt:lpstr>Wingdings</vt:lpstr>
      <vt:lpstr>Office Theme</vt:lpstr>
      <vt:lpstr>Querying Graph Databases using Natural Text</vt:lpstr>
      <vt:lpstr>Outline</vt:lpstr>
      <vt:lpstr>Introduction</vt:lpstr>
      <vt:lpstr>Graph Databases vs. Traditional Databases</vt:lpstr>
      <vt:lpstr>Graph Databases and Small Infrastructure Capabilities</vt:lpstr>
      <vt:lpstr>Cypher Queries</vt:lpstr>
      <vt:lpstr>Use Case Overview</vt:lpstr>
      <vt:lpstr>Implementation Process Overview</vt:lpstr>
      <vt:lpstr>NLP Model Training</vt:lpstr>
      <vt:lpstr>NLP Model Training (Cont…)</vt:lpstr>
      <vt:lpstr>Processing from Trained NLP Model:</vt:lpstr>
      <vt:lpstr>Web Application</vt:lpstr>
      <vt:lpstr>DEMO</vt:lpstr>
      <vt:lpstr>Results and Analysis</vt:lpstr>
      <vt:lpstr>Steps to replicate the process on other databases</vt:lpstr>
      <vt:lpstr>Real-World Examples</vt:lpstr>
      <vt:lpstr>Future Works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Querying Graph Databases using Natural Text</dc:title>
  <dc:creator>Nikhil Panda (npanda)</dc:creator>
  <cp:lastModifiedBy>Nikhil Panda (npanda)</cp:lastModifiedBy>
  <cp:revision>108</cp:revision>
  <dcterms:created xsi:type="dcterms:W3CDTF">2023-07-03T17:31:32Z</dcterms:created>
  <dcterms:modified xsi:type="dcterms:W3CDTF">2023-07-05T13:37:50Z</dcterms:modified>
</cp:coreProperties>
</file>